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Barlow Bold" panose="00000800000000000000" pitchFamily="2" charset="0"/>
      <p:regular r:id="rId9"/>
      <p:bold r:id="rId10"/>
    </p:embeddedFont>
    <p:embeddedFont>
      <p:font typeface="Barlow Semi-Bold" panose="020B0604020202020204" charset="0"/>
      <p:regular r:id="rId11"/>
    </p:embeddedFont>
    <p:embeddedFont>
      <p:font typeface="Bugaki" panose="020B0604020202020204" charset="0"/>
      <p:regular r:id="rId12"/>
    </p:embeddedFont>
    <p:embeddedFont>
      <p:font typeface="Cooper BT Light" panose="020B0604020202020204" charset="0"/>
      <p:regular r:id="rId13"/>
    </p:embeddedFont>
    <p:embeddedFont>
      <p:font typeface="Gagalin" panose="020B0604020202020204" charset="0"/>
      <p:regular r:id="rId14"/>
    </p:embeddedFont>
    <p:embeddedFont>
      <p:font typeface="Montserrat" panose="00000500000000000000" pitchFamily="2" charset="0"/>
      <p:regular r:id="rId15"/>
      <p:bold r:id="rId16"/>
      <p:italic r:id="rId17"/>
      <p:boldItalic r:id="rId18"/>
    </p:embeddedFont>
    <p:embeddedFont>
      <p:font typeface="Montserrat Bold" panose="00000800000000000000" pitchFamily="2" charset="0"/>
      <p:regular r:id="rId19"/>
      <p:bold r:id="rId20"/>
    </p:embeddedFont>
    <p:embeddedFont>
      <p:font typeface="Open Sans Bold" panose="020B0806030504020204" pitchFamily="34" charset="0"/>
      <p:regular r:id="rId21"/>
      <p:bold r:id="rId22"/>
    </p:embeddedFont>
    <p:embeddedFont>
      <p:font typeface="Quicksand" panose="020B0604020202020204" charset="0"/>
      <p:regular r:id="rId23"/>
    </p:embeddedFont>
    <p:embeddedFont>
      <p:font typeface="Quicksand 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987799" cy="10287000"/>
            <a:chOff x="0" y="0"/>
            <a:chExt cx="9317066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045" r="2045"/>
            <a:stretch>
              <a:fillRect/>
            </a:stretch>
          </p:blipFill>
          <p:spPr>
            <a:xfrm>
              <a:off x="0" y="0"/>
              <a:ext cx="9317066" cy="13716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6987799" y="3938159"/>
            <a:ext cx="11300201" cy="6257486"/>
          </a:xfrm>
          <a:custGeom>
            <a:avLst/>
            <a:gdLst/>
            <a:ahLst/>
            <a:cxnLst/>
            <a:rect l="l" t="t" r="r" b="b"/>
            <a:pathLst>
              <a:path w="11300201" h="6257486">
                <a:moveTo>
                  <a:pt x="0" y="0"/>
                </a:moveTo>
                <a:lnTo>
                  <a:pt x="11300201" y="0"/>
                </a:lnTo>
                <a:lnTo>
                  <a:pt x="11300201" y="6257486"/>
                </a:lnTo>
                <a:lnTo>
                  <a:pt x="0" y="62574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954604" y="2058987"/>
            <a:ext cx="6675090" cy="944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808"/>
              </a:lnSpc>
              <a:spcBef>
                <a:spcPct val="0"/>
              </a:spcBef>
            </a:pPr>
            <a:r>
              <a:rPr lang="en-US" sz="5205" b="1">
                <a:solidFill>
                  <a:srgbClr val="365B6D"/>
                </a:solidFill>
                <a:latin typeface="Barlow Semi-Bold"/>
                <a:ea typeface="Barlow Semi-Bold"/>
                <a:cs typeface="Barlow Semi-Bold"/>
                <a:sym typeface="Barlow Semi-Bold"/>
              </a:rPr>
              <a:t>Via Tasso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954604" y="756959"/>
            <a:ext cx="6675090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60"/>
              </a:lnSpc>
              <a:spcBef>
                <a:spcPct val="0"/>
              </a:spcBef>
            </a:pPr>
            <a:r>
              <a:rPr lang="en-US" sz="5800" b="1">
                <a:solidFill>
                  <a:srgbClr val="365B6D"/>
                </a:solidFill>
                <a:latin typeface="Barlow Bold"/>
                <a:ea typeface="Barlow Bold"/>
                <a:cs typeface="Barlow Bold"/>
                <a:sym typeface="Barlow Bold"/>
              </a:rPr>
              <a:t>Roma città aperta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6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79546" y="1306204"/>
            <a:ext cx="5979754" cy="3363611"/>
          </a:xfrm>
          <a:custGeom>
            <a:avLst/>
            <a:gdLst/>
            <a:ahLst/>
            <a:cxnLst/>
            <a:rect l="l" t="t" r="r" b="b"/>
            <a:pathLst>
              <a:path w="5979754" h="3363611">
                <a:moveTo>
                  <a:pt x="0" y="0"/>
                </a:moveTo>
                <a:lnTo>
                  <a:pt x="5979754" y="0"/>
                </a:lnTo>
                <a:lnTo>
                  <a:pt x="5979754" y="3363611"/>
                </a:lnTo>
                <a:lnTo>
                  <a:pt x="0" y="33636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816842" y="5246456"/>
            <a:ext cx="5411536" cy="3394973"/>
          </a:xfrm>
          <a:custGeom>
            <a:avLst/>
            <a:gdLst/>
            <a:ahLst/>
            <a:cxnLst/>
            <a:rect l="l" t="t" r="r" b="b"/>
            <a:pathLst>
              <a:path w="5411536" h="3394973">
                <a:moveTo>
                  <a:pt x="0" y="0"/>
                </a:moveTo>
                <a:lnTo>
                  <a:pt x="5411536" y="0"/>
                </a:lnTo>
                <a:lnTo>
                  <a:pt x="5411536" y="3394973"/>
                </a:lnTo>
                <a:lnTo>
                  <a:pt x="0" y="33949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640939" y="-50589"/>
            <a:ext cx="7102078" cy="1007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90"/>
              </a:lnSpc>
            </a:pPr>
            <a:r>
              <a:rPr lang="en-US" sz="5350">
                <a:solidFill>
                  <a:srgbClr val="000000"/>
                </a:solidFill>
                <a:latin typeface="Bugaki"/>
                <a:ea typeface="Bugaki"/>
                <a:cs typeface="Bugaki"/>
                <a:sym typeface="Bugaki"/>
              </a:rPr>
              <a:t>Roma Città aperta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6656" y="2267370"/>
            <a:ext cx="8548566" cy="6990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2674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Nel 1944, durante l'occupazione nazista di Roma, l'ingegnere partigiano Giorgio Manfredi è ricercato dai tedeschi. Trova rifugio a casa di Pina, una vedova, e insieme cercano di aiutare la resistenza. Dopo un attentato da parte di alcuni ragazzi, Pina viene uccisa mentre cerca di raggiungere il suo compagno Francesco, arrestato dai nazisti. Manfredi e il prete don Pietro vengono catturati e torturati, ma Manfredi non rivela nulla. Don Pietro viene fucilato dai tedeschi, e il film si conclude con i bambini che tornano a casa, sotto la cupola di San Pietro, simbolo di speranza perduta.</a:t>
            </a:r>
          </a:p>
          <a:p>
            <a:pPr algn="l">
              <a:lnSpc>
                <a:spcPts val="3744"/>
              </a:lnSpc>
            </a:pPr>
            <a:r>
              <a:rPr lang="en-US" sz="2674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È una storia di resistenza, sacrificio e sofferenza durante la Seconda Guerra Mondiale.</a:t>
            </a:r>
          </a:p>
          <a:p>
            <a:pPr algn="l">
              <a:lnSpc>
                <a:spcPts val="3744"/>
              </a:lnSpc>
            </a:pPr>
            <a:endParaRPr lang="en-US" sz="2674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8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251780"/>
            <a:ext cx="8018867" cy="5035220"/>
          </a:xfrm>
          <a:custGeom>
            <a:avLst/>
            <a:gdLst/>
            <a:ahLst/>
            <a:cxnLst/>
            <a:rect l="l" t="t" r="r" b="b"/>
            <a:pathLst>
              <a:path w="8018867" h="5035220">
                <a:moveTo>
                  <a:pt x="0" y="0"/>
                </a:moveTo>
                <a:lnTo>
                  <a:pt x="8018867" y="0"/>
                </a:lnTo>
                <a:lnTo>
                  <a:pt x="8018867" y="5035220"/>
                </a:lnTo>
                <a:lnTo>
                  <a:pt x="0" y="5035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094" b="-1009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505414" y="0"/>
            <a:ext cx="7782586" cy="6168547"/>
          </a:xfrm>
          <a:custGeom>
            <a:avLst/>
            <a:gdLst/>
            <a:ahLst/>
            <a:cxnLst/>
            <a:rect l="l" t="t" r="r" b="b"/>
            <a:pathLst>
              <a:path w="7782586" h="6168547">
                <a:moveTo>
                  <a:pt x="0" y="0"/>
                </a:moveTo>
                <a:lnTo>
                  <a:pt x="7782586" y="0"/>
                </a:lnTo>
                <a:lnTo>
                  <a:pt x="7782586" y="6168547"/>
                </a:lnTo>
                <a:lnTo>
                  <a:pt x="0" y="6168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62" r="-2736" b="-462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0" y="1047750"/>
            <a:ext cx="9639820" cy="5841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3204">
                <a:solidFill>
                  <a:srgbClr val="000000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Nella scena di Roma città aperta ambientata in Via Tasso,</a:t>
            </a:r>
          </a:p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3204">
                <a:solidFill>
                  <a:srgbClr val="000000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i nazisti interrogano e torturano i prigionieri.</a:t>
            </a:r>
          </a:p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3204">
                <a:solidFill>
                  <a:srgbClr val="000000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Manfredi (Marcello Pagliero) è tra loro.</a:t>
            </a:r>
          </a:p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3204">
                <a:solidFill>
                  <a:srgbClr val="000000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Viene picchiato e sottoposto a violenze per farlo parlare.</a:t>
            </a:r>
          </a:p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3204">
                <a:solidFill>
                  <a:srgbClr val="000000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Lui però non tradisce i compagni, e muore senza parlare. </a:t>
            </a:r>
          </a:p>
          <a:p>
            <a:pPr algn="ctr">
              <a:lnSpc>
                <a:spcPts val="3525"/>
              </a:lnSpc>
              <a:spcBef>
                <a:spcPct val="0"/>
              </a:spcBef>
            </a:pPr>
            <a:endParaRPr lang="en-US" sz="3204">
              <a:solidFill>
                <a:srgbClr val="000000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3204">
                <a:solidFill>
                  <a:srgbClr val="000000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.</a:t>
            </a:r>
          </a:p>
          <a:p>
            <a:pPr algn="ctr">
              <a:lnSpc>
                <a:spcPts val="3525"/>
              </a:lnSpc>
              <a:spcBef>
                <a:spcPct val="0"/>
              </a:spcBef>
            </a:pPr>
            <a:endParaRPr lang="en-US" sz="3204">
              <a:solidFill>
                <a:srgbClr val="000000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  <a:p>
            <a:pPr algn="ctr">
              <a:lnSpc>
                <a:spcPts val="3525"/>
              </a:lnSpc>
              <a:spcBef>
                <a:spcPct val="0"/>
              </a:spcBef>
            </a:pPr>
            <a:endParaRPr lang="en-US" sz="3204">
              <a:solidFill>
                <a:srgbClr val="000000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  <a:p>
            <a:pPr algn="ctr">
              <a:lnSpc>
                <a:spcPts val="3525"/>
              </a:lnSpc>
              <a:spcBef>
                <a:spcPct val="0"/>
              </a:spcBef>
            </a:pPr>
            <a:endParaRPr lang="en-US" sz="3204">
              <a:solidFill>
                <a:srgbClr val="000000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38715" y="219637"/>
            <a:ext cx="8431560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Gagalin"/>
                <a:ea typeface="Gagalin"/>
                <a:cs typeface="Gagalin"/>
                <a:sym typeface="Gagalin"/>
              </a:rPr>
              <a:t>Scena Tortura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138051" y="6674237"/>
            <a:ext cx="9953284" cy="322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endParaRPr/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055">
                <a:solidFill>
                  <a:srgbClr val="000000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Don Pietro (Aldo Fabrizi) assiste alla scena.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055">
                <a:solidFill>
                  <a:srgbClr val="000000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È impotente ma soffre profondamente.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055">
                <a:solidFill>
                  <a:srgbClr val="000000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La violenza non è mostrata in modo diretto.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055">
                <a:solidFill>
                  <a:srgbClr val="000000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Si percepisce soprattutto attraverso suoni e reazioni.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055">
                <a:solidFill>
                  <a:srgbClr val="000000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La scena simboleggia la lotta e la dignità della Resistenza.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endParaRPr lang="en-US" sz="3055">
              <a:solidFill>
                <a:srgbClr val="000000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83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84861" y="1882363"/>
            <a:ext cx="11718279" cy="6522274"/>
          </a:xfrm>
          <a:custGeom>
            <a:avLst/>
            <a:gdLst/>
            <a:ahLst/>
            <a:cxnLst/>
            <a:rect l="l" t="t" r="r" b="b"/>
            <a:pathLst>
              <a:path w="11718279" h="6522274">
                <a:moveTo>
                  <a:pt x="0" y="0"/>
                </a:moveTo>
                <a:lnTo>
                  <a:pt x="11718278" y="0"/>
                </a:lnTo>
                <a:lnTo>
                  <a:pt x="11718278" y="6522274"/>
                </a:lnTo>
                <a:lnTo>
                  <a:pt x="0" y="65222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359" b="-661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779319" y="293207"/>
            <a:ext cx="6729362" cy="114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94"/>
              </a:lnSpc>
              <a:spcBef>
                <a:spcPct val="0"/>
              </a:spcBef>
            </a:pPr>
            <a:r>
              <a:rPr lang="en-US" sz="7149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Via Tasso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80690" y="1767363"/>
            <a:ext cx="7171072" cy="6732980"/>
            <a:chOff x="0" y="0"/>
            <a:chExt cx="1888677" cy="17732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8678" cy="1773295"/>
            </a:xfrm>
            <a:custGeom>
              <a:avLst/>
              <a:gdLst/>
              <a:ahLst/>
              <a:cxnLst/>
              <a:rect l="l" t="t" r="r" b="b"/>
              <a:pathLst>
                <a:path w="1888678" h="1773295">
                  <a:moveTo>
                    <a:pt x="55060" y="0"/>
                  </a:moveTo>
                  <a:lnTo>
                    <a:pt x="1833618" y="0"/>
                  </a:lnTo>
                  <a:cubicBezTo>
                    <a:pt x="1848221" y="0"/>
                    <a:pt x="1862225" y="5801"/>
                    <a:pt x="1872551" y="16127"/>
                  </a:cubicBezTo>
                  <a:cubicBezTo>
                    <a:pt x="1882877" y="26452"/>
                    <a:pt x="1888678" y="40457"/>
                    <a:pt x="1888678" y="55060"/>
                  </a:cubicBezTo>
                  <a:lnTo>
                    <a:pt x="1888678" y="1718235"/>
                  </a:lnTo>
                  <a:cubicBezTo>
                    <a:pt x="1888678" y="1748644"/>
                    <a:pt x="1864026" y="1773295"/>
                    <a:pt x="1833618" y="1773295"/>
                  </a:cubicBezTo>
                  <a:lnTo>
                    <a:pt x="55060" y="1773295"/>
                  </a:lnTo>
                  <a:cubicBezTo>
                    <a:pt x="24651" y="1773295"/>
                    <a:pt x="0" y="1748644"/>
                    <a:pt x="0" y="1718235"/>
                  </a:cubicBezTo>
                  <a:lnTo>
                    <a:pt x="0" y="55060"/>
                  </a:lnTo>
                  <a:cubicBezTo>
                    <a:pt x="0" y="24651"/>
                    <a:pt x="24651" y="0"/>
                    <a:pt x="55060" y="0"/>
                  </a:cubicBezTo>
                  <a:close/>
                </a:path>
              </a:pathLst>
            </a:custGeom>
            <a:solidFill>
              <a:srgbClr val="83838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888677" cy="1820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172253" y="2170860"/>
            <a:ext cx="6187945" cy="5945281"/>
          </a:xfrm>
          <a:custGeom>
            <a:avLst/>
            <a:gdLst/>
            <a:ahLst/>
            <a:cxnLst/>
            <a:rect l="l" t="t" r="r" b="b"/>
            <a:pathLst>
              <a:path w="6187945" h="5945281">
                <a:moveTo>
                  <a:pt x="0" y="0"/>
                </a:moveTo>
                <a:lnTo>
                  <a:pt x="6187945" y="0"/>
                </a:lnTo>
                <a:lnTo>
                  <a:pt x="6187945" y="5945280"/>
                </a:lnTo>
                <a:lnTo>
                  <a:pt x="0" y="5945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01951" y="388581"/>
            <a:ext cx="8298059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6600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Funzione storica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1951" y="1691163"/>
            <a:ext cx="9362669" cy="2498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9"/>
              </a:lnSpc>
            </a:pPr>
            <a:r>
              <a:rPr lang="en-US" sz="2659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Prima del 1943: </a:t>
            </a:r>
          </a:p>
          <a:p>
            <a:pPr algn="l">
              <a:lnSpc>
                <a:spcPts val="3989"/>
              </a:lnSpc>
            </a:pPr>
            <a:r>
              <a:rPr lang="en-US" sz="2659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Funzione Logistica e Diplomatica</a:t>
            </a:r>
            <a:r>
              <a:rPr lang="en-US" sz="265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</a:p>
          <a:p>
            <a:pPr marL="574291" lvl="1" indent="-287146" algn="l">
              <a:lnSpc>
                <a:spcPts val="3989"/>
              </a:lnSpc>
              <a:buFont typeface="Arial"/>
              <a:buChar char="•"/>
            </a:pPr>
            <a:r>
              <a:rPr lang="en-US" sz="265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Sede dell’Ufficio Culturale dell’Ambasciata Tedesca.</a:t>
            </a:r>
          </a:p>
          <a:p>
            <a:pPr marL="574291" lvl="1" indent="-287146" algn="l">
              <a:lnSpc>
                <a:spcPts val="3989"/>
              </a:lnSpc>
              <a:buFont typeface="Arial"/>
              <a:buChar char="•"/>
            </a:pPr>
            <a:r>
              <a:rPr lang="en-US" sz="265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Punto di riferimento per i rapporti tra il Terzo Reich e l'Italia fascista.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1951" y="4483074"/>
            <a:ext cx="9362669" cy="5527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6"/>
              </a:lnSpc>
            </a:pPr>
            <a:endParaRPr/>
          </a:p>
          <a:p>
            <a:pPr algn="l">
              <a:lnSpc>
                <a:spcPts val="3996"/>
              </a:lnSpc>
            </a:pPr>
            <a:r>
              <a:rPr lang="en-US" sz="2664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Dal 1943 al 1944:</a:t>
            </a:r>
          </a:p>
          <a:p>
            <a:pPr algn="l">
              <a:lnSpc>
                <a:spcPts val="3996"/>
              </a:lnSpc>
            </a:pPr>
            <a:r>
              <a:rPr lang="en-US" sz="2664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Funzione Repressiva: Il "Carcere della Gestapo" </a:t>
            </a:r>
          </a:p>
          <a:p>
            <a:pPr marL="575282" lvl="1" indent="-287641" algn="l">
              <a:lnSpc>
                <a:spcPts val="3996"/>
              </a:lnSpc>
              <a:buFont typeface="Arial"/>
              <a:buChar char="•"/>
            </a:pPr>
            <a:r>
              <a:rPr lang="en-US" sz="2664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Centro di Detenzione e Interrogatorio: Sede del comando della Sicherheitspolizei (Sipo) e della Gestapo.</a:t>
            </a:r>
          </a:p>
          <a:p>
            <a:pPr marL="575282" lvl="1" indent="-287641" algn="l">
              <a:lnSpc>
                <a:spcPts val="3996"/>
              </a:lnSpc>
              <a:buFont typeface="Arial"/>
              <a:buChar char="•"/>
            </a:pPr>
            <a:r>
              <a:rPr lang="en-US" sz="2664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Strumento di Terrore: Luogo di detenzione per partigiani, politici e sospetti oppositori. Fungeva da motore della macchina repressiva nazista a Roma.</a:t>
            </a:r>
          </a:p>
          <a:p>
            <a:pPr marL="575282" lvl="1" indent="-287641" algn="l">
              <a:lnSpc>
                <a:spcPts val="3996"/>
              </a:lnSpc>
              <a:buFont typeface="Arial"/>
              <a:buChar char="•"/>
            </a:pPr>
            <a:r>
              <a:rPr lang="en-US" sz="2664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Centro Logistico per l'Eccidio: Luogo in cui vennero stilate le liste per l'eccidio delle Fosse Ardeatine.</a:t>
            </a:r>
          </a:p>
          <a:p>
            <a:pPr algn="l">
              <a:lnSpc>
                <a:spcPts val="3996"/>
              </a:lnSpc>
            </a:pPr>
            <a:endParaRPr lang="en-US" sz="2664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C2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5068" y="640570"/>
            <a:ext cx="17237864" cy="9005860"/>
            <a:chOff x="0" y="0"/>
            <a:chExt cx="4540013" cy="2371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0014" cy="2371914"/>
            </a:xfrm>
            <a:custGeom>
              <a:avLst/>
              <a:gdLst/>
              <a:ahLst/>
              <a:cxnLst/>
              <a:rect l="l" t="t" r="r" b="b"/>
              <a:pathLst>
                <a:path w="4540014" h="2371914">
                  <a:moveTo>
                    <a:pt x="0" y="0"/>
                  </a:moveTo>
                  <a:lnTo>
                    <a:pt x="4540014" y="0"/>
                  </a:lnTo>
                  <a:lnTo>
                    <a:pt x="4540014" y="2371914"/>
                  </a:lnTo>
                  <a:lnTo>
                    <a:pt x="0" y="237191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40013" cy="2419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724247" y="4427929"/>
            <a:ext cx="7038685" cy="5218501"/>
          </a:xfrm>
          <a:custGeom>
            <a:avLst/>
            <a:gdLst/>
            <a:ahLst/>
            <a:cxnLst/>
            <a:rect l="l" t="t" r="r" b="b"/>
            <a:pathLst>
              <a:path w="7038685" h="5218501">
                <a:moveTo>
                  <a:pt x="0" y="0"/>
                </a:moveTo>
                <a:lnTo>
                  <a:pt x="7038685" y="0"/>
                </a:lnTo>
                <a:lnTo>
                  <a:pt x="7038685" y="5218501"/>
                </a:lnTo>
                <a:lnTo>
                  <a:pt x="0" y="52185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5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38529" y="2786839"/>
            <a:ext cx="10263803" cy="11307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Questo luogo è stato trasformato in museo per conservare la memoria di ciò che accadde: non è quindi uno spazio ricostruito, ma un ambiente autentico, rimasto in gran parte intatto.</a:t>
            </a: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Una delle caratteristiche più forti del museo è proprio la conservazione delle celle:</a:t>
            </a:r>
          </a:p>
          <a:p>
            <a:pPr marL="474986" lvl="1" indent="-237493" algn="l">
              <a:lnSpc>
                <a:spcPts val="3080"/>
              </a:lnSpc>
              <a:buFont typeface="Arial"/>
              <a:buChar char="•"/>
            </a:pPr>
            <a:r>
              <a:rPr lang="en-US" sz="22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Celle dei prigionieri: </a:t>
            </a:r>
            <a:r>
              <a:rPr lang="en-US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molte conservano graffiti e scritte originali lasciate dai detenuti, testimonianze dirette della loro sofferenza e speranza.</a:t>
            </a:r>
          </a:p>
          <a:p>
            <a:pPr marL="474986" lvl="1" indent="-237493" algn="l">
              <a:lnSpc>
                <a:spcPts val="3080"/>
              </a:lnSpc>
              <a:buFont typeface="Arial"/>
              <a:buChar char="•"/>
            </a:pPr>
            <a:r>
              <a:rPr lang="en-US" sz="22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Stanze degli interrogatori:</a:t>
            </a:r>
            <a:r>
              <a:rPr lang="en-US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ambienti spogli e inquietanti, che evocano le torture e le violenze subite.</a:t>
            </a:r>
          </a:p>
          <a:p>
            <a:pPr marL="474986" lvl="1" indent="-237493" algn="l">
              <a:lnSpc>
                <a:spcPts val="3080"/>
              </a:lnSpc>
              <a:buFont typeface="Arial"/>
              <a:buChar char="•"/>
            </a:pPr>
            <a:r>
              <a:rPr lang="en-US" sz="22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Corridoi e uffici: </a:t>
            </a:r>
            <a:r>
              <a:rPr lang="en-US" sz="2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mantengono un’atmosfera austera, quasi sospesa nel tempo.</a:t>
            </a: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80"/>
              </a:lnSpc>
            </a:pPr>
            <a:endParaRPr lang="en-US" sz="2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38529" y="469120"/>
            <a:ext cx="8180141" cy="1493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80"/>
              </a:lnSpc>
            </a:pPr>
            <a:r>
              <a:rPr lang="en-US" sz="87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Via Tasso oggi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83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481" b="-2063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437667" y="6488891"/>
            <a:ext cx="6434159" cy="3798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2"/>
              </a:lnSpc>
            </a:pPr>
            <a:r>
              <a:rPr lang="en-US" sz="430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fatto da: </a:t>
            </a:r>
          </a:p>
          <a:p>
            <a:pPr algn="ctr">
              <a:lnSpc>
                <a:spcPts val="6022"/>
              </a:lnSpc>
            </a:pPr>
            <a:r>
              <a:rPr lang="en-US" sz="430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Sara Negro</a:t>
            </a:r>
          </a:p>
          <a:p>
            <a:pPr algn="ctr">
              <a:lnSpc>
                <a:spcPts val="6022"/>
              </a:lnSpc>
            </a:pPr>
            <a:r>
              <a:rPr lang="en-US" sz="430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Flavio Cesare Coluzza</a:t>
            </a:r>
          </a:p>
          <a:p>
            <a:pPr algn="ctr">
              <a:lnSpc>
                <a:spcPts val="6022"/>
              </a:lnSpc>
            </a:pPr>
            <a:r>
              <a:rPr lang="en-US" sz="430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Lorenzo Mattia  Tiburzi </a:t>
            </a:r>
          </a:p>
          <a:p>
            <a:pPr algn="ctr">
              <a:lnSpc>
                <a:spcPts val="6022"/>
              </a:lnSpc>
            </a:pPr>
            <a:r>
              <a:rPr lang="en-US" sz="430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Sofia Valerio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Personalizzato</PresentationFormat>
  <Paragraphs>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citta aperta </dc:title>
  <cp:revision>2</cp:revision>
  <dcterms:created xsi:type="dcterms:W3CDTF">2006-08-16T00:00:00Z</dcterms:created>
  <dcterms:modified xsi:type="dcterms:W3CDTF">2026-05-25T13:10:02Z</dcterms:modified>
  <dc:identifier>DAHHp-g4dPQ</dc:identifier>
</cp:coreProperties>
</file>