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8288000" cy="10287000"/>
  <p:notesSz cx="6858000" cy="9144000"/>
  <p:embeddedFontLst>
    <p:embeddedFont>
      <p:font typeface="Glacial Indifference Bold" panose="020B0604020202020204" charset="0"/>
      <p:regular r:id="rId10"/>
    </p:embeddedFont>
    <p:embeddedFont>
      <p:font typeface="Nourd" panose="020B0604020202020204" charset="0"/>
      <p:regular r:id="rId11"/>
    </p:embeddedFont>
    <p:embeddedFont>
      <p:font typeface="Rustic Printed Stamp" panose="020B0604020202020204" charset="0"/>
      <p:regular r:id="rId12"/>
    </p:embeddedFont>
    <p:embeddedFont>
      <p:font typeface="True Typewriter PolygloTT" panose="020B0604020202020204" charset="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3.svg"/><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1"/>
            </a:stretch>
          </a:blipFill>
        </p:spPr>
      </p:sp>
      <p:sp>
        <p:nvSpPr>
          <p:cNvPr id="3" name="Freeform 3"/>
          <p:cNvSpPr/>
          <p:nvPr/>
        </p:nvSpPr>
        <p:spPr>
          <a:xfrm>
            <a:off x="-1344990" y="0"/>
            <a:ext cx="21341345" cy="7800758"/>
          </a:xfrm>
          <a:custGeom>
            <a:avLst/>
            <a:gdLst/>
            <a:ahLst/>
            <a:cxnLst/>
            <a:rect l="l" t="t" r="r" b="b"/>
            <a:pathLst>
              <a:path w="21341345" h="7800758">
                <a:moveTo>
                  <a:pt x="0" y="0"/>
                </a:moveTo>
                <a:lnTo>
                  <a:pt x="21341345" y="0"/>
                </a:lnTo>
                <a:lnTo>
                  <a:pt x="21341345" y="7800758"/>
                </a:lnTo>
                <a:lnTo>
                  <a:pt x="0" y="7800758"/>
                </a:lnTo>
                <a:lnTo>
                  <a:pt x="0" y="0"/>
                </a:lnTo>
                <a:close/>
              </a:path>
            </a:pathLst>
          </a:custGeom>
          <a:blipFill>
            <a:blip r:embed="rId3"/>
            <a:stretch>
              <a:fillRect l="-6206" t="-4298" b="-4298"/>
            </a:stretch>
          </a:blipFill>
        </p:spPr>
      </p:sp>
      <p:sp>
        <p:nvSpPr>
          <p:cNvPr id="4" name="TextBox 4"/>
          <p:cNvSpPr txBox="1"/>
          <p:nvPr/>
        </p:nvSpPr>
        <p:spPr>
          <a:xfrm>
            <a:off x="2240942" y="2117684"/>
            <a:ext cx="13316936" cy="3904887"/>
          </a:xfrm>
          <a:prstGeom prst="rect">
            <a:avLst/>
          </a:prstGeom>
        </p:spPr>
        <p:txBody>
          <a:bodyPr lIns="0" tIns="0" rIns="0" bIns="0" rtlCol="0" anchor="t">
            <a:spAutoFit/>
          </a:bodyPr>
          <a:lstStyle/>
          <a:p>
            <a:pPr algn="ctr">
              <a:lnSpc>
                <a:spcPts val="13297"/>
              </a:lnSpc>
            </a:pPr>
            <a:r>
              <a:rPr lang="en-US" sz="14454">
                <a:solidFill>
                  <a:srgbClr val="000000"/>
                </a:solidFill>
                <a:latin typeface="Rustic Printed Stamp"/>
                <a:ea typeface="Rustic Printed Stamp"/>
                <a:cs typeface="Rustic Printed Stamp"/>
                <a:sym typeface="Rustic Printed Stamp"/>
              </a:rPr>
              <a:t>ROMA CITTÀ APERTA</a:t>
            </a:r>
          </a:p>
        </p:txBody>
      </p:sp>
      <p:grpSp>
        <p:nvGrpSpPr>
          <p:cNvPr id="5" name="Group 5"/>
          <p:cNvGrpSpPr/>
          <p:nvPr/>
        </p:nvGrpSpPr>
        <p:grpSpPr>
          <a:xfrm>
            <a:off x="-205971" y="8041069"/>
            <a:ext cx="19063307" cy="3507374"/>
            <a:chOff x="0" y="0"/>
            <a:chExt cx="13028182" cy="2396998"/>
          </a:xfrm>
        </p:grpSpPr>
        <p:sp>
          <p:nvSpPr>
            <p:cNvPr id="6" name="Freeform 6"/>
            <p:cNvSpPr/>
            <p:nvPr/>
          </p:nvSpPr>
          <p:spPr>
            <a:xfrm>
              <a:off x="47261" y="-9"/>
              <a:ext cx="12980356" cy="2396996"/>
            </a:xfrm>
            <a:custGeom>
              <a:avLst/>
              <a:gdLst/>
              <a:ahLst/>
              <a:cxnLst/>
              <a:rect l="l" t="t" r="r" b="b"/>
              <a:pathLst>
                <a:path w="12980356" h="2396996">
                  <a:moveTo>
                    <a:pt x="12980139" y="2368813"/>
                  </a:moveTo>
                  <a:cubicBezTo>
                    <a:pt x="12836505" y="-202429"/>
                    <a:pt x="13209522" y="434349"/>
                    <a:pt x="11482282" y="455939"/>
                  </a:cubicBezTo>
                  <a:cubicBezTo>
                    <a:pt x="11482282" y="456320"/>
                    <a:pt x="11482542" y="456574"/>
                    <a:pt x="11482803" y="457082"/>
                  </a:cubicBezTo>
                  <a:cubicBezTo>
                    <a:pt x="11482282" y="457463"/>
                    <a:pt x="11482021" y="456701"/>
                    <a:pt x="11481500" y="455939"/>
                  </a:cubicBezTo>
                  <a:cubicBezTo>
                    <a:pt x="11424150" y="456574"/>
                    <a:pt x="11364456" y="456701"/>
                    <a:pt x="11302152" y="456193"/>
                  </a:cubicBezTo>
                  <a:cubicBezTo>
                    <a:pt x="10731267" y="519820"/>
                    <a:pt x="11349857" y="575954"/>
                    <a:pt x="10288896" y="446922"/>
                  </a:cubicBezTo>
                  <a:cubicBezTo>
                    <a:pt x="10225812" y="489340"/>
                    <a:pt x="9691943" y="399551"/>
                    <a:pt x="9574638" y="345322"/>
                  </a:cubicBezTo>
                  <a:cubicBezTo>
                    <a:pt x="9442474" y="393201"/>
                    <a:pt x="8788431" y="384819"/>
                    <a:pt x="8423743" y="328431"/>
                  </a:cubicBezTo>
                  <a:cubicBezTo>
                    <a:pt x="8424525" y="329193"/>
                    <a:pt x="8424264" y="330463"/>
                    <a:pt x="8422439" y="332749"/>
                  </a:cubicBezTo>
                  <a:cubicBezTo>
                    <a:pt x="8419050" y="332114"/>
                    <a:pt x="8415140" y="335162"/>
                    <a:pt x="8414358" y="327923"/>
                  </a:cubicBezTo>
                  <a:cubicBezTo>
                    <a:pt x="8415401" y="328050"/>
                    <a:pt x="8417226" y="327796"/>
                    <a:pt x="8418790" y="327669"/>
                  </a:cubicBezTo>
                  <a:cubicBezTo>
                    <a:pt x="8342150" y="315604"/>
                    <a:pt x="8278284" y="301507"/>
                    <a:pt x="8235533" y="285251"/>
                  </a:cubicBezTo>
                  <a:cubicBezTo>
                    <a:pt x="7486083" y="417204"/>
                    <a:pt x="8198516" y="590813"/>
                    <a:pt x="6817964" y="379993"/>
                  </a:cubicBezTo>
                  <a:cubicBezTo>
                    <a:pt x="5853194" y="544458"/>
                    <a:pt x="5690009" y="255660"/>
                    <a:pt x="5150926" y="347989"/>
                  </a:cubicBezTo>
                  <a:cubicBezTo>
                    <a:pt x="4661893" y="221751"/>
                    <a:pt x="4160348" y="241563"/>
                    <a:pt x="3616313" y="218449"/>
                  </a:cubicBezTo>
                  <a:cubicBezTo>
                    <a:pt x="3570433" y="176285"/>
                    <a:pt x="3531592" y="152028"/>
                    <a:pt x="3493794" y="140344"/>
                  </a:cubicBezTo>
                  <a:cubicBezTo>
                    <a:pt x="3494055" y="141360"/>
                    <a:pt x="3494055" y="142249"/>
                    <a:pt x="3493012" y="140090"/>
                  </a:cubicBezTo>
                  <a:cubicBezTo>
                    <a:pt x="3373360" y="103514"/>
                    <a:pt x="3259965" y="191906"/>
                    <a:pt x="2947673" y="243976"/>
                  </a:cubicBezTo>
                  <a:cubicBezTo>
                    <a:pt x="2881200" y="224672"/>
                    <a:pt x="2828021" y="211464"/>
                    <a:pt x="2781620" y="202447"/>
                  </a:cubicBezTo>
                  <a:lnTo>
                    <a:pt x="2781360" y="202447"/>
                  </a:lnTo>
                  <a:lnTo>
                    <a:pt x="2781099" y="202320"/>
                  </a:lnTo>
                  <a:cubicBezTo>
                    <a:pt x="2602274" y="167395"/>
                    <a:pt x="2525634" y="196351"/>
                    <a:pt x="2184667" y="193684"/>
                  </a:cubicBezTo>
                  <a:cubicBezTo>
                    <a:pt x="1928942" y="148853"/>
                    <a:pt x="1756373" y="296427"/>
                    <a:pt x="1270208" y="143773"/>
                  </a:cubicBezTo>
                  <a:cubicBezTo>
                    <a:pt x="1115104" y="140217"/>
                    <a:pt x="1215986" y="80146"/>
                    <a:pt x="762667" y="77352"/>
                  </a:cubicBezTo>
                  <a:cubicBezTo>
                    <a:pt x="558816" y="40903"/>
                    <a:pt x="472792" y="19821"/>
                    <a:pt x="338543" y="14487"/>
                  </a:cubicBezTo>
                  <a:cubicBezTo>
                    <a:pt x="338543" y="14614"/>
                    <a:pt x="338543" y="14614"/>
                    <a:pt x="338543" y="14741"/>
                  </a:cubicBezTo>
                  <a:cubicBezTo>
                    <a:pt x="338282" y="14995"/>
                    <a:pt x="338282" y="14741"/>
                    <a:pt x="338022" y="14360"/>
                  </a:cubicBezTo>
                  <a:cubicBezTo>
                    <a:pt x="287711" y="12455"/>
                    <a:pt x="231143" y="12582"/>
                    <a:pt x="158675" y="14995"/>
                  </a:cubicBezTo>
                  <a:cubicBezTo>
                    <a:pt x="-150004" y="-211954"/>
                    <a:pt x="89074" y="2209555"/>
                    <a:pt x="76301" y="2390022"/>
                  </a:cubicBezTo>
                  <a:cubicBezTo>
                    <a:pt x="846344" y="2370845"/>
                    <a:pt x="13039594" y="2429138"/>
                    <a:pt x="12980139" y="2368813"/>
                  </a:cubicBezTo>
                  <a:close/>
                  <a:moveTo>
                    <a:pt x="960261" y="92592"/>
                  </a:moveTo>
                  <a:cubicBezTo>
                    <a:pt x="958697" y="92719"/>
                    <a:pt x="958957" y="86877"/>
                    <a:pt x="960261" y="92592"/>
                  </a:cubicBezTo>
                  <a:close/>
                </a:path>
              </a:pathLst>
            </a:custGeom>
            <a:blipFill>
              <a:blip r:embed="rId4"/>
              <a:stretch>
                <a:fillRect t="-130508" b="-130508"/>
              </a:stretch>
            </a:blipFill>
          </p:spPr>
        </p:sp>
      </p:grpSp>
      <p:sp>
        <p:nvSpPr>
          <p:cNvPr id="7" name="Freeform 7"/>
          <p:cNvSpPr/>
          <p:nvPr/>
        </p:nvSpPr>
        <p:spPr>
          <a:xfrm flipH="1">
            <a:off x="485302" y="4079653"/>
            <a:ext cx="3029300" cy="5535265"/>
          </a:xfrm>
          <a:custGeom>
            <a:avLst/>
            <a:gdLst/>
            <a:ahLst/>
            <a:cxnLst/>
            <a:rect l="l" t="t" r="r" b="b"/>
            <a:pathLst>
              <a:path w="3029300" h="5535265">
                <a:moveTo>
                  <a:pt x="3029299" y="0"/>
                </a:moveTo>
                <a:lnTo>
                  <a:pt x="0" y="0"/>
                </a:lnTo>
                <a:lnTo>
                  <a:pt x="0" y="5535265"/>
                </a:lnTo>
                <a:lnTo>
                  <a:pt x="3029299" y="5535265"/>
                </a:lnTo>
                <a:lnTo>
                  <a:pt x="3029299"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a:off x="14686656" y="4079653"/>
            <a:ext cx="2597774" cy="5715103"/>
          </a:xfrm>
          <a:custGeom>
            <a:avLst/>
            <a:gdLst/>
            <a:ahLst/>
            <a:cxnLst/>
            <a:rect l="l" t="t" r="r" b="b"/>
            <a:pathLst>
              <a:path w="2597774" h="5715103">
                <a:moveTo>
                  <a:pt x="0" y="0"/>
                </a:moveTo>
                <a:lnTo>
                  <a:pt x="2597774" y="0"/>
                </a:lnTo>
                <a:lnTo>
                  <a:pt x="2597774" y="5715103"/>
                </a:lnTo>
                <a:lnTo>
                  <a:pt x="0" y="5715103"/>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9" name="Freeform 9"/>
          <p:cNvSpPr/>
          <p:nvPr/>
        </p:nvSpPr>
        <p:spPr>
          <a:xfrm rot="1217607">
            <a:off x="15763819" y="146298"/>
            <a:ext cx="2290284" cy="2714776"/>
          </a:xfrm>
          <a:custGeom>
            <a:avLst/>
            <a:gdLst/>
            <a:ahLst/>
            <a:cxnLst/>
            <a:rect l="l" t="t" r="r" b="b"/>
            <a:pathLst>
              <a:path w="2290284" h="2714776">
                <a:moveTo>
                  <a:pt x="0" y="0"/>
                </a:moveTo>
                <a:lnTo>
                  <a:pt x="2290283" y="0"/>
                </a:lnTo>
                <a:lnTo>
                  <a:pt x="2290283" y="2714776"/>
                </a:lnTo>
                <a:lnTo>
                  <a:pt x="0" y="2714776"/>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10" name="Freeform 10"/>
          <p:cNvSpPr/>
          <p:nvPr/>
        </p:nvSpPr>
        <p:spPr>
          <a:xfrm rot="769830">
            <a:off x="-1249268" y="-173613"/>
            <a:ext cx="5650494" cy="4629173"/>
          </a:xfrm>
          <a:custGeom>
            <a:avLst/>
            <a:gdLst/>
            <a:ahLst/>
            <a:cxnLst/>
            <a:rect l="l" t="t" r="r" b="b"/>
            <a:pathLst>
              <a:path w="5650494" h="4629173">
                <a:moveTo>
                  <a:pt x="0" y="0"/>
                </a:moveTo>
                <a:lnTo>
                  <a:pt x="5650494" y="0"/>
                </a:lnTo>
                <a:lnTo>
                  <a:pt x="5650494" y="4629172"/>
                </a:lnTo>
                <a:lnTo>
                  <a:pt x="0" y="4629172"/>
                </a:lnTo>
                <a:lnTo>
                  <a:pt x="0" y="0"/>
                </a:lnTo>
                <a:close/>
              </a:path>
            </a:pathLst>
          </a:custGeom>
          <a:blipFill>
            <a:blip r:embed="rId8"/>
            <a:stretch>
              <a:fillRect t="-2715" b="-2715"/>
            </a:stretch>
          </a:blipFill>
        </p:spPr>
      </p:sp>
      <p:sp>
        <p:nvSpPr>
          <p:cNvPr id="11" name="TextBox 11"/>
          <p:cNvSpPr txBox="1"/>
          <p:nvPr/>
        </p:nvSpPr>
        <p:spPr>
          <a:xfrm>
            <a:off x="3514601" y="7053101"/>
            <a:ext cx="10769617" cy="747658"/>
          </a:xfrm>
          <a:prstGeom prst="rect">
            <a:avLst/>
          </a:prstGeom>
        </p:spPr>
        <p:txBody>
          <a:bodyPr lIns="0" tIns="0" rIns="0" bIns="0" rtlCol="0" anchor="t">
            <a:spAutoFit/>
          </a:bodyPr>
          <a:lstStyle/>
          <a:p>
            <a:pPr algn="ctr">
              <a:lnSpc>
                <a:spcPts val="5243"/>
              </a:lnSpc>
            </a:pPr>
            <a:r>
              <a:rPr lang="en-US" sz="4900">
                <a:solidFill>
                  <a:srgbClr val="E2DFCD"/>
                </a:solidFill>
                <a:latin typeface="True Typewriter PolygloTT"/>
                <a:ea typeface="True Typewriter PolygloTT"/>
                <a:cs typeface="True Typewriter PolygloTT"/>
                <a:sym typeface="True Typewriter PolygloTT"/>
              </a:rPr>
              <a:t>Le fosse ardeatine </a:t>
            </a:r>
          </a:p>
        </p:txBody>
      </p:sp>
      <p:sp>
        <p:nvSpPr>
          <p:cNvPr id="12" name="TextBox 12"/>
          <p:cNvSpPr txBox="1"/>
          <p:nvPr/>
        </p:nvSpPr>
        <p:spPr>
          <a:xfrm>
            <a:off x="6658379" y="8697841"/>
            <a:ext cx="4482062" cy="1796055"/>
          </a:xfrm>
          <a:prstGeom prst="rect">
            <a:avLst/>
          </a:prstGeom>
        </p:spPr>
        <p:txBody>
          <a:bodyPr lIns="0" tIns="0" rIns="0" bIns="0" rtlCol="0" anchor="t">
            <a:spAutoFit/>
          </a:bodyPr>
          <a:lstStyle/>
          <a:p>
            <a:pPr algn="ctr">
              <a:lnSpc>
                <a:spcPts val="2854"/>
              </a:lnSpc>
            </a:pPr>
            <a:r>
              <a:rPr lang="en-US" sz="2039" b="1" u="none" strike="noStrike">
                <a:solidFill>
                  <a:srgbClr val="000000"/>
                </a:solidFill>
                <a:latin typeface="Glacial Indifference Bold"/>
                <a:ea typeface="Glacial Indifference Bold"/>
                <a:cs typeface="Glacial Indifference Bold"/>
                <a:sym typeface="Glacial Indifference Bold"/>
              </a:rPr>
              <a:t>Presentato da: Mattia Sterbini</a:t>
            </a:r>
          </a:p>
          <a:p>
            <a:pPr algn="ctr">
              <a:lnSpc>
                <a:spcPts val="2854"/>
              </a:lnSpc>
            </a:pPr>
            <a:r>
              <a:rPr lang="en-US" sz="2039" b="1" u="none" strike="noStrike">
                <a:solidFill>
                  <a:srgbClr val="000000"/>
                </a:solidFill>
                <a:latin typeface="Glacial Indifference Bold"/>
                <a:ea typeface="Glacial Indifference Bold"/>
                <a:cs typeface="Glacial Indifference Bold"/>
                <a:sym typeface="Glacial Indifference Bold"/>
              </a:rPr>
              <a:t>Flavio Carnabuci</a:t>
            </a:r>
          </a:p>
          <a:p>
            <a:pPr algn="ctr">
              <a:lnSpc>
                <a:spcPts val="2854"/>
              </a:lnSpc>
            </a:pPr>
            <a:r>
              <a:rPr lang="en-US" sz="2039" b="1" u="none" strike="noStrike">
                <a:solidFill>
                  <a:srgbClr val="000000"/>
                </a:solidFill>
                <a:latin typeface="Glacial Indifference Bold"/>
                <a:ea typeface="Glacial Indifference Bold"/>
                <a:cs typeface="Glacial Indifference Bold"/>
                <a:sym typeface="Glacial Indifference Bold"/>
              </a:rPr>
              <a:t>Federica De Rosa</a:t>
            </a:r>
          </a:p>
          <a:p>
            <a:pPr algn="ctr">
              <a:lnSpc>
                <a:spcPts val="2854"/>
              </a:lnSpc>
            </a:pPr>
            <a:r>
              <a:rPr lang="en-US" sz="2039" b="1" u="none" strike="noStrike">
                <a:solidFill>
                  <a:srgbClr val="000000"/>
                </a:solidFill>
                <a:latin typeface="Glacial Indifference Bold"/>
                <a:ea typeface="Glacial Indifference Bold"/>
                <a:cs typeface="Glacial Indifference Bold"/>
                <a:sym typeface="Glacial Indifference Bold"/>
              </a:rPr>
              <a:t>Veronica Visconti</a:t>
            </a:r>
          </a:p>
          <a:p>
            <a:pPr marL="0" lvl="1" indent="0" algn="ctr">
              <a:lnSpc>
                <a:spcPts val="2854"/>
              </a:lnSpc>
            </a:pPr>
            <a:endParaRPr lang="en-US" sz="2039" b="1" u="none" strike="noStrike">
              <a:solidFill>
                <a:srgbClr val="000000"/>
              </a:solidFill>
              <a:latin typeface="Glacial Indifference Bold"/>
              <a:ea typeface="Glacial Indifference Bold"/>
              <a:cs typeface="Glacial Indifference Bold"/>
              <a:sym typeface="Glacial Indifference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1"/>
            </a:stretch>
          </a:blipFill>
        </p:spPr>
      </p:sp>
      <p:sp>
        <p:nvSpPr>
          <p:cNvPr id="3" name="Freeform 3"/>
          <p:cNvSpPr/>
          <p:nvPr/>
        </p:nvSpPr>
        <p:spPr>
          <a:xfrm rot="-90102" flipH="1">
            <a:off x="9150971" y="202690"/>
            <a:ext cx="12226363" cy="12792443"/>
          </a:xfrm>
          <a:custGeom>
            <a:avLst/>
            <a:gdLst/>
            <a:ahLst/>
            <a:cxnLst/>
            <a:rect l="l" t="t" r="r" b="b"/>
            <a:pathLst>
              <a:path w="12226363" h="12792443">
                <a:moveTo>
                  <a:pt x="12226363" y="0"/>
                </a:moveTo>
                <a:lnTo>
                  <a:pt x="0" y="0"/>
                </a:lnTo>
                <a:lnTo>
                  <a:pt x="0" y="12792442"/>
                </a:lnTo>
                <a:lnTo>
                  <a:pt x="12226363" y="12792442"/>
                </a:lnTo>
                <a:lnTo>
                  <a:pt x="12226363" y="0"/>
                </a:lnTo>
                <a:close/>
              </a:path>
            </a:pathLst>
          </a:custGeom>
          <a:blipFill>
            <a:blip r:embed="rId3"/>
            <a:stretch>
              <a:fillRect b="-27009"/>
            </a:stretch>
          </a:blipFill>
        </p:spPr>
      </p:sp>
      <p:sp>
        <p:nvSpPr>
          <p:cNvPr id="4" name="Freeform 4"/>
          <p:cNvSpPr/>
          <p:nvPr/>
        </p:nvSpPr>
        <p:spPr>
          <a:xfrm>
            <a:off x="10011422" y="2259213"/>
            <a:ext cx="4968571" cy="3310311"/>
          </a:xfrm>
          <a:custGeom>
            <a:avLst/>
            <a:gdLst/>
            <a:ahLst/>
            <a:cxnLst/>
            <a:rect l="l" t="t" r="r" b="b"/>
            <a:pathLst>
              <a:path w="4968571" h="3310311">
                <a:moveTo>
                  <a:pt x="0" y="0"/>
                </a:moveTo>
                <a:lnTo>
                  <a:pt x="4968571" y="0"/>
                </a:lnTo>
                <a:lnTo>
                  <a:pt x="4968571" y="3310310"/>
                </a:lnTo>
                <a:lnTo>
                  <a:pt x="0" y="3310310"/>
                </a:lnTo>
                <a:lnTo>
                  <a:pt x="0" y="0"/>
                </a:lnTo>
                <a:close/>
              </a:path>
            </a:pathLst>
          </a:custGeom>
          <a:blipFill>
            <a:blip r:embed="rId4"/>
            <a:stretch>
              <a:fillRect/>
            </a:stretch>
          </a:blipFill>
        </p:spPr>
      </p:sp>
      <p:sp>
        <p:nvSpPr>
          <p:cNvPr id="5" name="Freeform 5"/>
          <p:cNvSpPr/>
          <p:nvPr/>
        </p:nvSpPr>
        <p:spPr>
          <a:xfrm>
            <a:off x="12779867" y="5173670"/>
            <a:ext cx="5165495" cy="2746280"/>
          </a:xfrm>
          <a:custGeom>
            <a:avLst/>
            <a:gdLst/>
            <a:ahLst/>
            <a:cxnLst/>
            <a:rect l="l" t="t" r="r" b="b"/>
            <a:pathLst>
              <a:path w="5165495" h="2746280">
                <a:moveTo>
                  <a:pt x="0" y="0"/>
                </a:moveTo>
                <a:lnTo>
                  <a:pt x="5165495" y="0"/>
                </a:lnTo>
                <a:lnTo>
                  <a:pt x="5165495" y="2746280"/>
                </a:lnTo>
                <a:lnTo>
                  <a:pt x="0" y="2746280"/>
                </a:lnTo>
                <a:lnTo>
                  <a:pt x="0" y="0"/>
                </a:lnTo>
                <a:close/>
              </a:path>
            </a:pathLst>
          </a:custGeom>
          <a:blipFill>
            <a:blip r:embed="rId5"/>
            <a:stretch>
              <a:fillRect t="-4781" b="-4781"/>
            </a:stretch>
          </a:blipFill>
        </p:spPr>
      </p:sp>
      <p:sp>
        <p:nvSpPr>
          <p:cNvPr id="6" name="TextBox 6"/>
          <p:cNvSpPr txBox="1"/>
          <p:nvPr/>
        </p:nvSpPr>
        <p:spPr>
          <a:xfrm>
            <a:off x="235974" y="1125623"/>
            <a:ext cx="8383572" cy="1788620"/>
          </a:xfrm>
          <a:prstGeom prst="rect">
            <a:avLst/>
          </a:prstGeom>
        </p:spPr>
        <p:txBody>
          <a:bodyPr lIns="0" tIns="0" rIns="0" bIns="0" rtlCol="0" anchor="t">
            <a:spAutoFit/>
          </a:bodyPr>
          <a:lstStyle/>
          <a:p>
            <a:pPr algn="l">
              <a:lnSpc>
                <a:spcPts val="10693"/>
              </a:lnSpc>
            </a:pPr>
            <a:r>
              <a:rPr lang="en-US" sz="11622">
                <a:solidFill>
                  <a:srgbClr val="E2DFCD"/>
                </a:solidFill>
                <a:latin typeface="Rustic Printed Stamp"/>
                <a:ea typeface="Rustic Printed Stamp"/>
                <a:cs typeface="Rustic Printed Stamp"/>
                <a:sym typeface="Rustic Printed Stamp"/>
              </a:rPr>
              <a:t>INDICE </a:t>
            </a:r>
          </a:p>
        </p:txBody>
      </p:sp>
      <p:grpSp>
        <p:nvGrpSpPr>
          <p:cNvPr id="7" name="Group 7"/>
          <p:cNvGrpSpPr/>
          <p:nvPr/>
        </p:nvGrpSpPr>
        <p:grpSpPr>
          <a:xfrm>
            <a:off x="362660" y="3421814"/>
            <a:ext cx="8403231" cy="1219070"/>
            <a:chOff x="0" y="0"/>
            <a:chExt cx="11204307" cy="1625426"/>
          </a:xfrm>
        </p:grpSpPr>
        <p:sp>
          <p:nvSpPr>
            <p:cNvPr id="8" name="TextBox 8"/>
            <p:cNvSpPr txBox="1"/>
            <p:nvPr/>
          </p:nvSpPr>
          <p:spPr>
            <a:xfrm>
              <a:off x="0" y="-238125"/>
              <a:ext cx="299442" cy="1293918"/>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E2DFCD"/>
                  </a:solidFill>
                  <a:latin typeface="Rustic Printed Stamp"/>
                  <a:ea typeface="Rustic Printed Stamp"/>
                  <a:cs typeface="Rustic Printed Stamp"/>
                  <a:sym typeface="Rustic Printed Stamp"/>
                </a:rPr>
                <a:t>1</a:t>
              </a:r>
            </a:p>
          </p:txBody>
        </p:sp>
        <p:sp>
          <p:nvSpPr>
            <p:cNvPr id="9" name="TextBox 9"/>
            <p:cNvSpPr txBox="1"/>
            <p:nvPr/>
          </p:nvSpPr>
          <p:spPr>
            <a:xfrm>
              <a:off x="95019" y="304415"/>
              <a:ext cx="11109288" cy="1321012"/>
            </a:xfrm>
            <a:prstGeom prst="rect">
              <a:avLst/>
            </a:prstGeom>
          </p:spPr>
          <p:txBody>
            <a:bodyPr lIns="0" tIns="0" rIns="0" bIns="0" rtlCol="0" anchor="t">
              <a:spAutoFit/>
            </a:bodyPr>
            <a:lstStyle/>
            <a:p>
              <a:pPr marL="0" lvl="0" indent="0" algn="ctr">
                <a:lnSpc>
                  <a:spcPts val="4060"/>
                </a:lnSpc>
                <a:spcBef>
                  <a:spcPct val="0"/>
                </a:spcBef>
              </a:pPr>
              <a:r>
                <a:rPr lang="en-US" sz="2900">
                  <a:solidFill>
                    <a:srgbClr val="E2DFCD"/>
                  </a:solidFill>
                  <a:latin typeface="Nourd"/>
                  <a:ea typeface="Nourd"/>
                  <a:cs typeface="Nourd"/>
                  <a:sym typeface="Nourd"/>
                </a:rPr>
                <a:t>  S</a:t>
              </a:r>
              <a:r>
                <a:rPr lang="en-US" sz="2900" u="none" strike="noStrike">
                  <a:solidFill>
                    <a:srgbClr val="E2DFCD"/>
                  </a:solidFill>
                  <a:latin typeface="Nourd"/>
                  <a:ea typeface="Nourd"/>
                  <a:cs typeface="Nourd"/>
                  <a:sym typeface="Nourd"/>
                </a:rPr>
                <a:t>inossi Roma Città Aperta: La retata e la morte di Pina, Il tradimento ed il tragico finale</a:t>
              </a:r>
            </a:p>
          </p:txBody>
        </p:sp>
      </p:grpSp>
      <p:grpSp>
        <p:nvGrpSpPr>
          <p:cNvPr id="10" name="Group 10"/>
          <p:cNvGrpSpPr/>
          <p:nvPr/>
        </p:nvGrpSpPr>
        <p:grpSpPr>
          <a:xfrm>
            <a:off x="235974" y="5039047"/>
            <a:ext cx="6786908" cy="791845"/>
            <a:chOff x="0" y="0"/>
            <a:chExt cx="9049211" cy="1055793"/>
          </a:xfrm>
        </p:grpSpPr>
        <p:sp>
          <p:nvSpPr>
            <p:cNvPr id="11" name="TextBox 11"/>
            <p:cNvSpPr txBox="1"/>
            <p:nvPr/>
          </p:nvSpPr>
          <p:spPr>
            <a:xfrm>
              <a:off x="168915" y="-238125"/>
              <a:ext cx="399852" cy="1293918"/>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E2DFCD"/>
                  </a:solidFill>
                  <a:latin typeface="Rustic Printed Stamp"/>
                  <a:ea typeface="Rustic Printed Stamp"/>
                  <a:cs typeface="Rustic Printed Stamp"/>
                  <a:sym typeface="Rustic Printed Stamp"/>
                </a:rPr>
                <a:t>2</a:t>
              </a:r>
            </a:p>
          </p:txBody>
        </p:sp>
        <p:sp>
          <p:nvSpPr>
            <p:cNvPr id="12" name="TextBox 12"/>
            <p:cNvSpPr txBox="1"/>
            <p:nvPr/>
          </p:nvSpPr>
          <p:spPr>
            <a:xfrm>
              <a:off x="0" y="255775"/>
              <a:ext cx="9049211" cy="654728"/>
            </a:xfrm>
            <a:prstGeom prst="rect">
              <a:avLst/>
            </a:prstGeom>
          </p:spPr>
          <p:txBody>
            <a:bodyPr lIns="0" tIns="0" rIns="0" bIns="0" rtlCol="0" anchor="t">
              <a:spAutoFit/>
            </a:bodyPr>
            <a:lstStyle/>
            <a:p>
              <a:pPr marL="0" lvl="0" indent="0" algn="ctr">
                <a:lnSpc>
                  <a:spcPts val="4171"/>
                </a:lnSpc>
                <a:spcBef>
                  <a:spcPct val="0"/>
                </a:spcBef>
              </a:pPr>
              <a:r>
                <a:rPr lang="en-US" sz="2979">
                  <a:solidFill>
                    <a:srgbClr val="E2DFCD"/>
                  </a:solidFill>
                  <a:latin typeface="Nourd"/>
                  <a:ea typeface="Nourd"/>
                  <a:cs typeface="Nourd"/>
                  <a:sym typeface="Nourd"/>
                </a:rPr>
                <a:t> La</a:t>
              </a:r>
              <a:r>
                <a:rPr lang="en-US" sz="2979" u="none" strike="noStrike">
                  <a:solidFill>
                    <a:srgbClr val="E2DFCD"/>
                  </a:solidFill>
                  <a:latin typeface="Nourd"/>
                  <a:ea typeface="Nourd"/>
                  <a:cs typeface="Nourd"/>
                  <a:sym typeface="Nourd"/>
                </a:rPr>
                <a:t> Strage delle Fosse Ardeatine</a:t>
              </a:r>
            </a:p>
          </p:txBody>
        </p:sp>
      </p:grpSp>
      <p:grpSp>
        <p:nvGrpSpPr>
          <p:cNvPr id="13" name="Group 13"/>
          <p:cNvGrpSpPr/>
          <p:nvPr/>
        </p:nvGrpSpPr>
        <p:grpSpPr>
          <a:xfrm>
            <a:off x="362660" y="6142018"/>
            <a:ext cx="8130199" cy="1145540"/>
            <a:chOff x="0" y="0"/>
            <a:chExt cx="10840266" cy="1527386"/>
          </a:xfrm>
        </p:grpSpPr>
        <p:sp>
          <p:nvSpPr>
            <p:cNvPr id="14" name="TextBox 14"/>
            <p:cNvSpPr txBox="1"/>
            <p:nvPr/>
          </p:nvSpPr>
          <p:spPr>
            <a:xfrm>
              <a:off x="0" y="-238125"/>
              <a:ext cx="408462" cy="1293918"/>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E2DFCD"/>
                  </a:solidFill>
                  <a:latin typeface="Rustic Printed Stamp"/>
                  <a:ea typeface="Rustic Printed Stamp"/>
                  <a:cs typeface="Rustic Printed Stamp"/>
                  <a:sym typeface="Rustic Printed Stamp"/>
                </a:rPr>
                <a:t>3</a:t>
              </a:r>
            </a:p>
          </p:txBody>
        </p:sp>
        <p:sp>
          <p:nvSpPr>
            <p:cNvPr id="15" name="TextBox 15"/>
            <p:cNvSpPr txBox="1"/>
            <p:nvPr/>
          </p:nvSpPr>
          <p:spPr>
            <a:xfrm>
              <a:off x="0" y="206375"/>
              <a:ext cx="10840266" cy="1321011"/>
            </a:xfrm>
            <a:prstGeom prst="rect">
              <a:avLst/>
            </a:prstGeom>
          </p:spPr>
          <p:txBody>
            <a:bodyPr lIns="0" tIns="0" rIns="0" bIns="0" rtlCol="0" anchor="t">
              <a:spAutoFit/>
            </a:bodyPr>
            <a:lstStyle/>
            <a:p>
              <a:pPr marL="0" lvl="0" indent="0" algn="ctr">
                <a:lnSpc>
                  <a:spcPts val="4060"/>
                </a:lnSpc>
                <a:spcBef>
                  <a:spcPct val="0"/>
                </a:spcBef>
              </a:pPr>
              <a:r>
                <a:rPr lang="en-US" sz="2900">
                  <a:solidFill>
                    <a:srgbClr val="E2DFCD"/>
                  </a:solidFill>
                  <a:latin typeface="Nourd"/>
                  <a:ea typeface="Nourd"/>
                  <a:cs typeface="Nourd"/>
                  <a:sym typeface="Nourd"/>
                </a:rPr>
                <a:t>Res</a:t>
              </a:r>
              <a:r>
                <a:rPr lang="en-US" sz="2900" u="none" strike="noStrike">
                  <a:solidFill>
                    <a:srgbClr val="E2DFCD"/>
                  </a:solidFill>
                  <a:latin typeface="Nourd"/>
                  <a:ea typeface="Nourd"/>
                  <a:cs typeface="Nourd"/>
                  <a:sym typeface="Nourd"/>
                </a:rPr>
                <a:t>istenza e Sacrificio: Paralleli tra Storia e Cinema</a:t>
              </a:r>
            </a:p>
          </p:txBody>
        </p:sp>
      </p:grpSp>
      <p:grpSp>
        <p:nvGrpSpPr>
          <p:cNvPr id="16" name="Group 16"/>
          <p:cNvGrpSpPr/>
          <p:nvPr/>
        </p:nvGrpSpPr>
        <p:grpSpPr>
          <a:xfrm>
            <a:off x="362660" y="7420908"/>
            <a:ext cx="7791061" cy="1224915"/>
            <a:chOff x="0" y="0"/>
            <a:chExt cx="10388082" cy="1633220"/>
          </a:xfrm>
        </p:grpSpPr>
        <p:sp>
          <p:nvSpPr>
            <p:cNvPr id="17" name="TextBox 17"/>
            <p:cNvSpPr txBox="1"/>
            <p:nvPr/>
          </p:nvSpPr>
          <p:spPr>
            <a:xfrm>
              <a:off x="0" y="-238125"/>
              <a:ext cx="428030" cy="1293918"/>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E2DFCD"/>
                  </a:solidFill>
                  <a:latin typeface="Rustic Printed Stamp"/>
                  <a:ea typeface="Rustic Printed Stamp"/>
                  <a:cs typeface="Rustic Printed Stamp"/>
                  <a:sym typeface="Rustic Printed Stamp"/>
                </a:rPr>
                <a:t>4</a:t>
              </a:r>
            </a:p>
          </p:txBody>
        </p:sp>
        <p:sp>
          <p:nvSpPr>
            <p:cNvPr id="18" name="TextBox 18"/>
            <p:cNvSpPr txBox="1"/>
            <p:nvPr/>
          </p:nvSpPr>
          <p:spPr>
            <a:xfrm>
              <a:off x="517709" y="255271"/>
              <a:ext cx="9870373" cy="1377950"/>
            </a:xfrm>
            <a:prstGeom prst="rect">
              <a:avLst/>
            </a:prstGeom>
          </p:spPr>
          <p:txBody>
            <a:bodyPr lIns="0" tIns="0" rIns="0" bIns="0" rtlCol="0" anchor="t">
              <a:spAutoFit/>
            </a:bodyPr>
            <a:lstStyle/>
            <a:p>
              <a:pPr marL="0" lvl="0" indent="0" algn="ctr">
                <a:lnSpc>
                  <a:spcPts val="4200"/>
                </a:lnSpc>
                <a:spcBef>
                  <a:spcPct val="0"/>
                </a:spcBef>
              </a:pPr>
              <a:r>
                <a:rPr lang="en-US" sz="3000">
                  <a:solidFill>
                    <a:srgbClr val="E2DFCD"/>
                  </a:solidFill>
                  <a:latin typeface="Nourd"/>
                  <a:ea typeface="Nourd"/>
                  <a:cs typeface="Nourd"/>
                  <a:sym typeface="Nourd"/>
                </a:rPr>
                <a:t>Le</a:t>
              </a:r>
              <a:r>
                <a:rPr lang="en-US" sz="3000" u="none" strike="noStrike">
                  <a:solidFill>
                    <a:srgbClr val="E2DFCD"/>
                  </a:solidFill>
                  <a:latin typeface="Nourd"/>
                  <a:ea typeface="Nourd"/>
                  <a:cs typeface="Nourd"/>
                  <a:sym typeface="Nourd"/>
                </a:rPr>
                <a:t>gami tra la strage delle Fosse Ardeatine e il film</a:t>
              </a:r>
            </a:p>
          </p:txBody>
        </p:sp>
      </p:grpSp>
      <p:grpSp>
        <p:nvGrpSpPr>
          <p:cNvPr id="19" name="Group 19"/>
          <p:cNvGrpSpPr/>
          <p:nvPr/>
        </p:nvGrpSpPr>
        <p:grpSpPr>
          <a:xfrm>
            <a:off x="362660" y="8782346"/>
            <a:ext cx="8469862" cy="791845"/>
            <a:chOff x="0" y="0"/>
            <a:chExt cx="11293149" cy="1055793"/>
          </a:xfrm>
        </p:grpSpPr>
        <p:sp>
          <p:nvSpPr>
            <p:cNvPr id="20" name="TextBox 20"/>
            <p:cNvSpPr txBox="1"/>
            <p:nvPr/>
          </p:nvSpPr>
          <p:spPr>
            <a:xfrm>
              <a:off x="0" y="-238125"/>
              <a:ext cx="429816" cy="1293918"/>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E2DFCD"/>
                  </a:solidFill>
                  <a:latin typeface="Rustic Printed Stamp"/>
                  <a:ea typeface="Rustic Printed Stamp"/>
                  <a:cs typeface="Rustic Printed Stamp"/>
                  <a:sym typeface="Rustic Printed Stamp"/>
                </a:rPr>
                <a:t>5</a:t>
              </a:r>
            </a:p>
          </p:txBody>
        </p:sp>
        <p:sp>
          <p:nvSpPr>
            <p:cNvPr id="21" name="TextBox 21"/>
            <p:cNvSpPr txBox="1"/>
            <p:nvPr/>
          </p:nvSpPr>
          <p:spPr>
            <a:xfrm>
              <a:off x="254496" y="273967"/>
              <a:ext cx="11038653" cy="635211"/>
            </a:xfrm>
            <a:prstGeom prst="rect">
              <a:avLst/>
            </a:prstGeom>
          </p:spPr>
          <p:txBody>
            <a:bodyPr lIns="0" tIns="0" rIns="0" bIns="0" rtlCol="0" anchor="t">
              <a:spAutoFit/>
            </a:bodyPr>
            <a:lstStyle/>
            <a:p>
              <a:pPr marL="0" lvl="0" indent="0" algn="ctr">
                <a:lnSpc>
                  <a:spcPts val="4060"/>
                </a:lnSpc>
                <a:spcBef>
                  <a:spcPct val="0"/>
                </a:spcBef>
              </a:pPr>
              <a:r>
                <a:rPr lang="en-US" sz="2900">
                  <a:solidFill>
                    <a:srgbClr val="E2DFCD"/>
                  </a:solidFill>
                  <a:latin typeface="Nourd"/>
                  <a:ea typeface="Nourd"/>
                  <a:cs typeface="Nourd"/>
                  <a:sym typeface="Nourd"/>
                </a:rPr>
                <a:t>Roma</a:t>
              </a:r>
              <a:r>
                <a:rPr lang="en-US" sz="2900" u="none" strike="noStrike">
                  <a:solidFill>
                    <a:srgbClr val="E2DFCD"/>
                  </a:solidFill>
                  <a:latin typeface="Nourd"/>
                  <a:ea typeface="Nourd"/>
                  <a:cs typeface="Nourd"/>
                  <a:sym typeface="Nourd"/>
                </a:rPr>
                <a:t> città aperta come Testimonianza Storica</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1"/>
            </a:stretch>
          </a:blipFill>
        </p:spPr>
      </p:sp>
      <p:sp>
        <p:nvSpPr>
          <p:cNvPr id="3" name="Freeform 3"/>
          <p:cNvSpPr/>
          <p:nvPr/>
        </p:nvSpPr>
        <p:spPr>
          <a:xfrm rot="-5400000" flipH="1" flipV="1">
            <a:off x="6084918" y="-1807197"/>
            <a:ext cx="8352423" cy="15835971"/>
          </a:xfrm>
          <a:custGeom>
            <a:avLst/>
            <a:gdLst/>
            <a:ahLst/>
            <a:cxnLst/>
            <a:rect l="l" t="t" r="r" b="b"/>
            <a:pathLst>
              <a:path w="8352423" h="15835971">
                <a:moveTo>
                  <a:pt x="8352423" y="15835971"/>
                </a:moveTo>
                <a:lnTo>
                  <a:pt x="0" y="15835971"/>
                </a:lnTo>
                <a:lnTo>
                  <a:pt x="0" y="0"/>
                </a:lnTo>
                <a:lnTo>
                  <a:pt x="8352423" y="0"/>
                </a:lnTo>
                <a:lnTo>
                  <a:pt x="8352423" y="15835971"/>
                </a:lnTo>
                <a:close/>
              </a:path>
            </a:pathLst>
          </a:custGeom>
          <a:blipFill>
            <a:blip r:embed="rId3"/>
            <a:stretch>
              <a:fillRect t="-328" r="-59070" b="-11164"/>
            </a:stretch>
          </a:blipFill>
        </p:spPr>
      </p:sp>
      <p:grpSp>
        <p:nvGrpSpPr>
          <p:cNvPr id="4" name="Group 4"/>
          <p:cNvGrpSpPr/>
          <p:nvPr/>
        </p:nvGrpSpPr>
        <p:grpSpPr>
          <a:xfrm rot="1174920">
            <a:off x="-2400389" y="9036030"/>
            <a:ext cx="8258700" cy="2085049"/>
            <a:chOff x="0" y="0"/>
            <a:chExt cx="9494305" cy="2396998"/>
          </a:xfrm>
        </p:grpSpPr>
        <p:sp>
          <p:nvSpPr>
            <p:cNvPr id="5" name="Freeform 5"/>
            <p:cNvSpPr/>
            <p:nvPr/>
          </p:nvSpPr>
          <p:spPr>
            <a:xfrm>
              <a:off x="22329" y="-9"/>
              <a:ext cx="9471700" cy="2396996"/>
            </a:xfrm>
            <a:custGeom>
              <a:avLst/>
              <a:gdLst/>
              <a:ahLst/>
              <a:cxnLst/>
              <a:rect l="l" t="t" r="r" b="b"/>
              <a:pathLst>
                <a:path w="9471700" h="2396996">
                  <a:moveTo>
                    <a:pt x="9471405" y="2368813"/>
                  </a:moveTo>
                  <a:cubicBezTo>
                    <a:pt x="9366732" y="-202429"/>
                    <a:pt x="9700576" y="434349"/>
                    <a:pt x="8379840" y="455939"/>
                  </a:cubicBezTo>
                  <a:cubicBezTo>
                    <a:pt x="8379840" y="456320"/>
                    <a:pt x="8380030" y="456574"/>
                    <a:pt x="8380220" y="457082"/>
                  </a:cubicBezTo>
                  <a:cubicBezTo>
                    <a:pt x="8379840" y="457463"/>
                    <a:pt x="8379650" y="456701"/>
                    <a:pt x="8379270" y="455939"/>
                  </a:cubicBezTo>
                  <a:cubicBezTo>
                    <a:pt x="8337476" y="456574"/>
                    <a:pt x="8293974" y="456701"/>
                    <a:pt x="8248571" y="456193"/>
                  </a:cubicBezTo>
                  <a:cubicBezTo>
                    <a:pt x="7832537" y="519820"/>
                    <a:pt x="8283335" y="575954"/>
                    <a:pt x="7510159" y="446922"/>
                  </a:cubicBezTo>
                  <a:cubicBezTo>
                    <a:pt x="7464186" y="489340"/>
                    <a:pt x="7075128" y="399551"/>
                    <a:pt x="6989642" y="345322"/>
                  </a:cubicBezTo>
                  <a:cubicBezTo>
                    <a:pt x="6893327" y="393201"/>
                    <a:pt x="6416693" y="384819"/>
                    <a:pt x="6150926" y="328431"/>
                  </a:cubicBezTo>
                  <a:cubicBezTo>
                    <a:pt x="6151496" y="329193"/>
                    <a:pt x="6151306" y="330463"/>
                    <a:pt x="6149976" y="332749"/>
                  </a:cubicBezTo>
                  <a:cubicBezTo>
                    <a:pt x="6147506" y="332114"/>
                    <a:pt x="6144657" y="335162"/>
                    <a:pt x="6144087" y="327923"/>
                  </a:cubicBezTo>
                  <a:cubicBezTo>
                    <a:pt x="6144847" y="328050"/>
                    <a:pt x="6146177" y="327796"/>
                    <a:pt x="6147317" y="327669"/>
                  </a:cubicBezTo>
                  <a:cubicBezTo>
                    <a:pt x="6091466" y="315604"/>
                    <a:pt x="6044923" y="301507"/>
                    <a:pt x="6013768" y="285251"/>
                  </a:cubicBezTo>
                  <a:cubicBezTo>
                    <a:pt x="5467605" y="417204"/>
                    <a:pt x="5986792" y="590813"/>
                    <a:pt x="4980713" y="379993"/>
                  </a:cubicBezTo>
                  <a:cubicBezTo>
                    <a:pt x="4277635" y="544458"/>
                    <a:pt x="4158714" y="255660"/>
                    <a:pt x="3765856" y="347989"/>
                  </a:cubicBezTo>
                  <a:cubicBezTo>
                    <a:pt x="3409474" y="221751"/>
                    <a:pt x="3043972" y="241563"/>
                    <a:pt x="2647505" y="218449"/>
                  </a:cubicBezTo>
                  <a:cubicBezTo>
                    <a:pt x="2614071" y="176285"/>
                    <a:pt x="2585765" y="152028"/>
                    <a:pt x="2558219" y="140344"/>
                  </a:cubicBezTo>
                  <a:cubicBezTo>
                    <a:pt x="2558409" y="141360"/>
                    <a:pt x="2558409" y="142249"/>
                    <a:pt x="2557649" y="140090"/>
                  </a:cubicBezTo>
                  <a:cubicBezTo>
                    <a:pt x="2470453" y="103514"/>
                    <a:pt x="2387817" y="191906"/>
                    <a:pt x="2160233" y="243976"/>
                  </a:cubicBezTo>
                  <a:cubicBezTo>
                    <a:pt x="2111791" y="224672"/>
                    <a:pt x="2073037" y="211464"/>
                    <a:pt x="2039222" y="202447"/>
                  </a:cubicBezTo>
                  <a:lnTo>
                    <a:pt x="2039032" y="202447"/>
                  </a:lnTo>
                  <a:lnTo>
                    <a:pt x="2038842" y="202320"/>
                  </a:lnTo>
                  <a:cubicBezTo>
                    <a:pt x="1908523" y="167395"/>
                    <a:pt x="1852672" y="196351"/>
                    <a:pt x="1604192" y="193684"/>
                  </a:cubicBezTo>
                  <a:cubicBezTo>
                    <a:pt x="1417831" y="148853"/>
                    <a:pt x="1292071" y="296427"/>
                    <a:pt x="937778" y="143773"/>
                  </a:cubicBezTo>
                  <a:cubicBezTo>
                    <a:pt x="824746" y="140217"/>
                    <a:pt x="898264" y="80146"/>
                    <a:pt x="567907" y="77352"/>
                  </a:cubicBezTo>
                  <a:cubicBezTo>
                    <a:pt x="419350" y="40903"/>
                    <a:pt x="356661" y="19821"/>
                    <a:pt x="258826" y="14487"/>
                  </a:cubicBezTo>
                  <a:cubicBezTo>
                    <a:pt x="258826" y="14614"/>
                    <a:pt x="258826" y="14614"/>
                    <a:pt x="258826" y="14741"/>
                  </a:cubicBezTo>
                  <a:cubicBezTo>
                    <a:pt x="258636" y="14995"/>
                    <a:pt x="258636" y="14741"/>
                    <a:pt x="258446" y="14360"/>
                  </a:cubicBezTo>
                  <a:cubicBezTo>
                    <a:pt x="221782" y="12455"/>
                    <a:pt x="180559" y="12582"/>
                    <a:pt x="127747" y="14995"/>
                  </a:cubicBezTo>
                  <a:cubicBezTo>
                    <a:pt x="-125072" y="-211954"/>
                    <a:pt x="77025" y="2209555"/>
                    <a:pt x="67717" y="2390022"/>
                  </a:cubicBezTo>
                  <a:cubicBezTo>
                    <a:pt x="628887" y="2370845"/>
                    <a:pt x="9530649" y="2429138"/>
                    <a:pt x="9471405" y="2368813"/>
                  </a:cubicBezTo>
                  <a:close/>
                  <a:moveTo>
                    <a:pt x="711904" y="92592"/>
                  </a:moveTo>
                  <a:cubicBezTo>
                    <a:pt x="710764" y="92719"/>
                    <a:pt x="710954" y="86877"/>
                    <a:pt x="711904" y="92592"/>
                  </a:cubicBezTo>
                  <a:close/>
                </a:path>
              </a:pathLst>
            </a:custGeom>
            <a:blipFill>
              <a:blip r:embed="rId4"/>
              <a:stretch>
                <a:fillRect l="-235" t="-82507" r="-364" b="-82507"/>
              </a:stretch>
            </a:blipFill>
          </p:spPr>
        </p:sp>
      </p:grpSp>
      <p:sp>
        <p:nvSpPr>
          <p:cNvPr id="6" name="Freeform 6"/>
          <p:cNvSpPr/>
          <p:nvPr/>
        </p:nvSpPr>
        <p:spPr>
          <a:xfrm>
            <a:off x="2887756" y="3006076"/>
            <a:ext cx="4165544" cy="6252224"/>
          </a:xfrm>
          <a:custGeom>
            <a:avLst/>
            <a:gdLst/>
            <a:ahLst/>
            <a:cxnLst/>
            <a:rect l="l" t="t" r="r" b="b"/>
            <a:pathLst>
              <a:path w="4165544" h="6252224">
                <a:moveTo>
                  <a:pt x="0" y="0"/>
                </a:moveTo>
                <a:lnTo>
                  <a:pt x="4165545" y="0"/>
                </a:lnTo>
                <a:lnTo>
                  <a:pt x="4165545" y="6252224"/>
                </a:lnTo>
                <a:lnTo>
                  <a:pt x="0" y="6252224"/>
                </a:lnTo>
                <a:lnTo>
                  <a:pt x="0" y="0"/>
                </a:lnTo>
                <a:close/>
              </a:path>
            </a:pathLst>
          </a:custGeom>
          <a:blipFill>
            <a:blip r:embed="rId5"/>
            <a:stretch>
              <a:fillRect/>
            </a:stretch>
          </a:blipFill>
        </p:spPr>
      </p:sp>
      <p:sp>
        <p:nvSpPr>
          <p:cNvPr id="7" name="TextBox 7"/>
          <p:cNvSpPr txBox="1"/>
          <p:nvPr/>
        </p:nvSpPr>
        <p:spPr>
          <a:xfrm>
            <a:off x="1949813" y="-19050"/>
            <a:ext cx="14388374" cy="1934764"/>
          </a:xfrm>
          <a:prstGeom prst="rect">
            <a:avLst/>
          </a:prstGeom>
        </p:spPr>
        <p:txBody>
          <a:bodyPr lIns="0" tIns="0" rIns="0" bIns="0" rtlCol="0" anchor="t">
            <a:spAutoFit/>
          </a:bodyPr>
          <a:lstStyle/>
          <a:p>
            <a:pPr algn="ctr">
              <a:lnSpc>
                <a:spcPts val="11612"/>
              </a:lnSpc>
            </a:pPr>
            <a:r>
              <a:rPr lang="en-US" sz="12622">
                <a:solidFill>
                  <a:srgbClr val="E2DFCD"/>
                </a:solidFill>
                <a:latin typeface="Rustic Printed Stamp"/>
                <a:ea typeface="Rustic Printed Stamp"/>
                <a:cs typeface="Rustic Printed Stamp"/>
                <a:sym typeface="Rustic Printed Stamp"/>
              </a:rPr>
              <a:t>SINOSSI</a:t>
            </a:r>
          </a:p>
        </p:txBody>
      </p:sp>
      <p:sp>
        <p:nvSpPr>
          <p:cNvPr id="8" name="TextBox 8"/>
          <p:cNvSpPr txBox="1"/>
          <p:nvPr/>
        </p:nvSpPr>
        <p:spPr>
          <a:xfrm>
            <a:off x="7592374" y="2695060"/>
            <a:ext cx="7293740" cy="5442801"/>
          </a:xfrm>
          <a:prstGeom prst="rect">
            <a:avLst/>
          </a:prstGeom>
        </p:spPr>
        <p:txBody>
          <a:bodyPr lIns="0" tIns="0" rIns="0" bIns="0" rtlCol="0" anchor="t">
            <a:spAutoFit/>
          </a:bodyPr>
          <a:lstStyle/>
          <a:p>
            <a:pPr algn="just">
              <a:lnSpc>
                <a:spcPts val="2310"/>
              </a:lnSpc>
            </a:pPr>
            <a:r>
              <a:rPr lang="en-US" sz="2139">
                <a:solidFill>
                  <a:srgbClr val="000000"/>
                </a:solidFill>
                <a:latin typeface="Nourd"/>
                <a:ea typeface="Nourd"/>
                <a:cs typeface="Nourd"/>
                <a:sym typeface="Nourd"/>
              </a:rPr>
              <a:t>La trama segue Giorgio Manfredi, un capo partigiano ricercato dalla Gestapo, che si rifugia a casa dell'amico Francesco, un tipografo partigiano prossimo al matrimonio con Pina, una vedova madre del piccolo Marcello. I protagonisti sono sostenuti da Don Pietro, un prete che funge da messaggero per la resistenza.</a:t>
            </a:r>
          </a:p>
          <a:p>
            <a:pPr algn="just">
              <a:lnSpc>
                <a:spcPts val="2310"/>
              </a:lnSpc>
            </a:pPr>
            <a:r>
              <a:rPr lang="en-US" sz="2139">
                <a:solidFill>
                  <a:srgbClr val="000000"/>
                </a:solidFill>
                <a:latin typeface="Nourd"/>
                <a:ea typeface="Nourd"/>
                <a:cs typeface="Nourd"/>
                <a:sym typeface="Nourd"/>
              </a:rPr>
              <a:t>Durante una retata, Francesco viene arrestato, e Pina, nel tentativo di inseguire il camion che lo trasporta, viene uccisa dai soldati tedeschi davanti al figlio e a Don Pietro. Successivamente, Manfredi e Don Pietro riescono a fuggire, ma vengono traditi da Marina, ex amante di Manfredi, che li denuncia alla Gestapo in cambio di vantaggi personali.</a:t>
            </a:r>
          </a:p>
          <a:p>
            <a:pPr algn="just">
              <a:lnSpc>
                <a:spcPts val="2310"/>
              </a:lnSpc>
            </a:pPr>
            <a:r>
              <a:rPr lang="en-US" sz="2139">
                <a:solidFill>
                  <a:srgbClr val="000000"/>
                </a:solidFill>
                <a:latin typeface="Nourd"/>
                <a:ea typeface="Nourd"/>
                <a:cs typeface="Nourd"/>
                <a:sym typeface="Nourd"/>
              </a:rPr>
              <a:t>Manfredi viene torturato a morte senza rivelare i nomi dei compagni, mentre Don Pietro viene fucilato dopo aver assistito al martirio dell'amico. Il film si conclude con l'immagine dei bambini, tra cui Marcello, che si allontanano verso una Roma che attende la liberazione, simboleggiando la speranza nel periodo post-bellico.</a:t>
            </a:r>
          </a:p>
          <a:p>
            <a:pPr marL="0" lvl="1" indent="0" algn="just">
              <a:lnSpc>
                <a:spcPts val="2310"/>
              </a:lnSpc>
              <a:spcBef>
                <a:spcPct val="0"/>
              </a:spcBef>
            </a:pPr>
            <a:endParaRPr lang="en-US" sz="2139">
              <a:solidFill>
                <a:srgbClr val="000000"/>
              </a:solidFill>
              <a:latin typeface="Nourd"/>
              <a:ea typeface="Nourd"/>
              <a:cs typeface="Nourd"/>
              <a:sym typeface="Nourd"/>
            </a:endParaRPr>
          </a:p>
        </p:txBody>
      </p:sp>
      <p:sp>
        <p:nvSpPr>
          <p:cNvPr id="9" name="TextBox 9"/>
          <p:cNvSpPr txBox="1"/>
          <p:nvPr/>
        </p:nvSpPr>
        <p:spPr>
          <a:xfrm>
            <a:off x="7592374" y="8156911"/>
            <a:ext cx="7293740" cy="2221827"/>
          </a:xfrm>
          <a:prstGeom prst="rect">
            <a:avLst/>
          </a:prstGeom>
        </p:spPr>
        <p:txBody>
          <a:bodyPr lIns="0" tIns="0" rIns="0" bIns="0" rtlCol="0" anchor="t">
            <a:spAutoFit/>
          </a:bodyPr>
          <a:lstStyle/>
          <a:p>
            <a:pPr marL="0" lvl="1" indent="0" algn="just">
              <a:lnSpc>
                <a:spcPts val="2202"/>
              </a:lnSpc>
              <a:spcBef>
                <a:spcPct val="0"/>
              </a:spcBef>
            </a:pPr>
            <a:r>
              <a:rPr lang="en-US" sz="2039" u="none" strike="noStrike">
                <a:solidFill>
                  <a:srgbClr val="000000"/>
                </a:solidFill>
                <a:latin typeface="Nourd"/>
                <a:ea typeface="Nourd"/>
                <a:cs typeface="Nourd"/>
                <a:sym typeface="Nourd"/>
              </a:rPr>
              <a:t>Nel 1943, Roma è occupata dai nazisti dopo l'armistizio dell'Italia con gli Alleati. La città vive sotto il terrore della repressione tedesca, con la resistenza partigiana che lotta contro l'oppressione fascista. Il film di Rossellini, girato nel 1945, racconta la vita quotidiana dei romani durante l'occupazione, evidenziando il coraggio e il sacrificio dei resistenti.</a:t>
            </a:r>
          </a:p>
          <a:p>
            <a:pPr marL="0" lvl="1" indent="0" algn="just">
              <a:lnSpc>
                <a:spcPts val="2202"/>
              </a:lnSpc>
              <a:spcBef>
                <a:spcPct val="0"/>
              </a:spcBef>
            </a:pPr>
            <a:endParaRPr lang="en-US" sz="2039" u="none" strike="noStrike">
              <a:solidFill>
                <a:srgbClr val="000000"/>
              </a:solidFill>
              <a:latin typeface="Nourd"/>
              <a:ea typeface="Nourd"/>
              <a:cs typeface="Nourd"/>
              <a:sym typeface="Nour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1"/>
            </a:stretch>
          </a:blipFill>
        </p:spPr>
      </p:sp>
      <p:sp>
        <p:nvSpPr>
          <p:cNvPr id="3" name="Freeform 3"/>
          <p:cNvSpPr/>
          <p:nvPr/>
        </p:nvSpPr>
        <p:spPr>
          <a:xfrm rot="-90102" flipH="1">
            <a:off x="-737089" y="-2030625"/>
            <a:ext cx="12226363" cy="12792443"/>
          </a:xfrm>
          <a:custGeom>
            <a:avLst/>
            <a:gdLst/>
            <a:ahLst/>
            <a:cxnLst/>
            <a:rect l="l" t="t" r="r" b="b"/>
            <a:pathLst>
              <a:path w="12226363" h="12792443">
                <a:moveTo>
                  <a:pt x="12226363" y="0"/>
                </a:moveTo>
                <a:lnTo>
                  <a:pt x="0" y="0"/>
                </a:lnTo>
                <a:lnTo>
                  <a:pt x="0" y="12792443"/>
                </a:lnTo>
                <a:lnTo>
                  <a:pt x="12226363" y="12792443"/>
                </a:lnTo>
                <a:lnTo>
                  <a:pt x="12226363" y="0"/>
                </a:lnTo>
                <a:close/>
              </a:path>
            </a:pathLst>
          </a:custGeom>
          <a:blipFill>
            <a:blip r:embed="rId3"/>
            <a:stretch>
              <a:fillRect b="-27009"/>
            </a:stretch>
          </a:blipFill>
        </p:spPr>
      </p:sp>
      <p:grpSp>
        <p:nvGrpSpPr>
          <p:cNvPr id="4" name="Group 4"/>
          <p:cNvGrpSpPr/>
          <p:nvPr/>
        </p:nvGrpSpPr>
        <p:grpSpPr>
          <a:xfrm>
            <a:off x="663182" y="6035976"/>
            <a:ext cx="4099743" cy="4099743"/>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1686" r="-21686"/>
              </a:stretch>
            </a:blipFill>
          </p:spPr>
        </p:sp>
      </p:grpSp>
      <p:grpSp>
        <p:nvGrpSpPr>
          <p:cNvPr id="6" name="Group 6"/>
          <p:cNvGrpSpPr/>
          <p:nvPr/>
        </p:nvGrpSpPr>
        <p:grpSpPr>
          <a:xfrm>
            <a:off x="12097810" y="1724259"/>
            <a:ext cx="4056586" cy="4056586"/>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16752" r="-16752"/>
              </a:stretch>
            </a:blipFill>
          </p:spPr>
        </p:sp>
      </p:grpSp>
      <p:sp>
        <p:nvSpPr>
          <p:cNvPr id="8" name="TextBox 8"/>
          <p:cNvSpPr txBox="1"/>
          <p:nvPr/>
        </p:nvSpPr>
        <p:spPr>
          <a:xfrm>
            <a:off x="663182" y="453314"/>
            <a:ext cx="17224400" cy="1461768"/>
          </a:xfrm>
          <a:prstGeom prst="rect">
            <a:avLst/>
          </a:prstGeom>
        </p:spPr>
        <p:txBody>
          <a:bodyPr lIns="0" tIns="0" rIns="0" bIns="0" rtlCol="0" anchor="t">
            <a:spAutoFit/>
          </a:bodyPr>
          <a:lstStyle/>
          <a:p>
            <a:pPr marL="0" lvl="0" indent="0" algn="l">
              <a:lnSpc>
                <a:spcPts val="8739"/>
              </a:lnSpc>
              <a:spcBef>
                <a:spcPct val="0"/>
              </a:spcBef>
            </a:pPr>
            <a:r>
              <a:rPr lang="en-US" sz="9499" u="none" strike="noStrike">
                <a:solidFill>
                  <a:srgbClr val="000000"/>
                </a:solidFill>
                <a:latin typeface="Rustic Printed Stamp"/>
                <a:ea typeface="Rustic Printed Stamp"/>
                <a:cs typeface="Rustic Printed Stamp"/>
                <a:sym typeface="Rustic Printed Stamp"/>
              </a:rPr>
              <a:t>LA STRAGE DELLE FOSSE ARDEATINE</a:t>
            </a:r>
          </a:p>
        </p:txBody>
      </p:sp>
      <p:sp>
        <p:nvSpPr>
          <p:cNvPr id="9" name="TextBox 9"/>
          <p:cNvSpPr txBox="1"/>
          <p:nvPr/>
        </p:nvSpPr>
        <p:spPr>
          <a:xfrm>
            <a:off x="582770" y="2390178"/>
            <a:ext cx="8692612" cy="2753322"/>
          </a:xfrm>
          <a:prstGeom prst="rect">
            <a:avLst/>
          </a:prstGeom>
        </p:spPr>
        <p:txBody>
          <a:bodyPr lIns="0" tIns="0" rIns="0" bIns="0" rtlCol="0" anchor="t">
            <a:spAutoFit/>
          </a:bodyPr>
          <a:lstStyle/>
          <a:p>
            <a:pPr marL="0" lvl="0" indent="0" algn="just">
              <a:lnSpc>
                <a:spcPts val="2742"/>
              </a:lnSpc>
              <a:spcBef>
                <a:spcPct val="0"/>
              </a:spcBef>
            </a:pPr>
            <a:r>
              <a:rPr lang="en-US" sz="2539" u="none" strike="noStrike">
                <a:solidFill>
                  <a:srgbClr val="000000"/>
                </a:solidFill>
                <a:latin typeface="Nourd"/>
                <a:ea typeface="Nourd"/>
                <a:cs typeface="Nourd"/>
                <a:sym typeface="Nourd"/>
              </a:rPr>
              <a:t>Contesto Storico:</a:t>
            </a:r>
          </a:p>
          <a:p>
            <a:pPr marL="0" lvl="0" indent="0" algn="just">
              <a:lnSpc>
                <a:spcPts val="2742"/>
              </a:lnSpc>
              <a:spcBef>
                <a:spcPct val="0"/>
              </a:spcBef>
            </a:pPr>
            <a:r>
              <a:rPr lang="en-US" sz="2539" u="none" strike="noStrike">
                <a:solidFill>
                  <a:srgbClr val="000000"/>
                </a:solidFill>
                <a:latin typeface="Nourd"/>
                <a:ea typeface="Nourd"/>
                <a:cs typeface="Nourd"/>
                <a:sym typeface="Nourd"/>
              </a:rPr>
              <a:t> Il 24 marzo 1944, dopo un attentato partigiano che uccise 33 soldati tedeschi, i nazisti risposero con una rappresaglia feroce.</a:t>
            </a:r>
          </a:p>
          <a:p>
            <a:pPr marL="0" lvl="0" indent="0" algn="just">
              <a:lnSpc>
                <a:spcPts val="2742"/>
              </a:lnSpc>
              <a:spcBef>
                <a:spcPct val="0"/>
              </a:spcBef>
            </a:pPr>
            <a:r>
              <a:rPr lang="en-US" sz="2539" u="none" strike="noStrike">
                <a:solidFill>
                  <a:srgbClr val="000000"/>
                </a:solidFill>
                <a:latin typeface="Nourd"/>
                <a:ea typeface="Nourd"/>
                <a:cs typeface="Nourd"/>
                <a:sym typeface="Nourd"/>
              </a:rPr>
              <a:t>335 italiani, tra cui prigionieri politici, partigiani e civili, furono fucilati e sepolti in una cava di calcare alle Fosse Ardeatine, alla periferia di Roma.</a:t>
            </a:r>
          </a:p>
          <a:p>
            <a:pPr marL="0" lvl="0" indent="0" algn="just">
              <a:lnSpc>
                <a:spcPts val="2742"/>
              </a:lnSpc>
              <a:spcBef>
                <a:spcPct val="0"/>
              </a:spcBef>
            </a:pPr>
            <a:endParaRPr lang="en-US" sz="2539" u="none" strike="noStrike">
              <a:solidFill>
                <a:srgbClr val="000000"/>
              </a:solidFill>
              <a:latin typeface="Nourd"/>
              <a:ea typeface="Nourd"/>
              <a:cs typeface="Nourd"/>
              <a:sym typeface="Nourd"/>
            </a:endParaRPr>
          </a:p>
        </p:txBody>
      </p:sp>
      <p:sp>
        <p:nvSpPr>
          <p:cNvPr id="10" name="TextBox 10"/>
          <p:cNvSpPr txBox="1"/>
          <p:nvPr/>
        </p:nvSpPr>
        <p:spPr>
          <a:xfrm>
            <a:off x="5763332" y="6685155"/>
            <a:ext cx="11782934" cy="3116834"/>
          </a:xfrm>
          <a:prstGeom prst="rect">
            <a:avLst/>
          </a:prstGeom>
        </p:spPr>
        <p:txBody>
          <a:bodyPr lIns="0" tIns="0" rIns="0" bIns="0" rtlCol="0" anchor="t">
            <a:spAutoFit/>
          </a:bodyPr>
          <a:lstStyle/>
          <a:p>
            <a:pPr marL="0" lvl="0" indent="0" algn="l">
              <a:lnSpc>
                <a:spcPts val="3556"/>
              </a:lnSpc>
              <a:spcBef>
                <a:spcPct val="0"/>
              </a:spcBef>
            </a:pPr>
            <a:r>
              <a:rPr lang="en-US" sz="2540">
                <a:solidFill>
                  <a:srgbClr val="000000"/>
                </a:solidFill>
                <a:latin typeface="Nourd"/>
                <a:ea typeface="Nourd"/>
                <a:cs typeface="Nourd"/>
                <a:sym typeface="Nourd"/>
              </a:rPr>
              <a:t>Le vittime furono selezionate dai nazisti, che scelsero pri</a:t>
            </a:r>
            <a:r>
              <a:rPr lang="en-US" sz="2540" u="none" strike="noStrike">
                <a:solidFill>
                  <a:srgbClr val="000000"/>
                </a:solidFill>
                <a:latin typeface="Nourd"/>
                <a:ea typeface="Nourd"/>
                <a:cs typeface="Nourd"/>
                <a:sym typeface="Nourd"/>
              </a:rPr>
              <a:t>gionieri già detenuti, molti dei quali erano stati arrestati a causa delle loro attività di resistenza o per le loro convinzioni politiche.</a:t>
            </a:r>
          </a:p>
          <a:p>
            <a:pPr marL="0" lvl="0" indent="0" algn="l">
              <a:lnSpc>
                <a:spcPts val="3556"/>
              </a:lnSpc>
              <a:spcBef>
                <a:spcPct val="0"/>
              </a:spcBef>
            </a:pPr>
            <a:r>
              <a:rPr lang="en-US" sz="2540" u="none" strike="noStrike">
                <a:solidFill>
                  <a:srgbClr val="000000"/>
                </a:solidFill>
                <a:latin typeface="Nourd"/>
                <a:ea typeface="Nourd"/>
                <a:cs typeface="Nourd"/>
                <a:sym typeface="Nourd"/>
              </a:rPr>
              <a:t>Oggi, le Fosse Ardeatine sono un luogo di memoria dove si commemorano le vittime della strage. È uno dei simboli più forti della brutalità del nazismo in Italia e della lotta per la libertà.</a:t>
            </a:r>
          </a:p>
          <a:p>
            <a:pPr marL="0" lvl="0" indent="0" algn="l">
              <a:lnSpc>
                <a:spcPts val="3556"/>
              </a:lnSpc>
              <a:spcBef>
                <a:spcPct val="0"/>
              </a:spcBef>
            </a:pPr>
            <a:endParaRPr lang="en-US" sz="2540" u="none" strike="noStrike">
              <a:solidFill>
                <a:srgbClr val="000000"/>
              </a:solidFill>
              <a:latin typeface="Nourd"/>
              <a:ea typeface="Nourd"/>
              <a:cs typeface="Nourd"/>
              <a:sym typeface="Nour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1"/>
            </a:stretch>
          </a:blipFill>
        </p:spPr>
      </p:sp>
      <p:sp>
        <p:nvSpPr>
          <p:cNvPr id="3" name="Freeform 3"/>
          <p:cNvSpPr/>
          <p:nvPr/>
        </p:nvSpPr>
        <p:spPr>
          <a:xfrm>
            <a:off x="-129811" y="-2641979"/>
            <a:ext cx="19063307" cy="6968082"/>
          </a:xfrm>
          <a:custGeom>
            <a:avLst/>
            <a:gdLst/>
            <a:ahLst/>
            <a:cxnLst/>
            <a:rect l="l" t="t" r="r" b="b"/>
            <a:pathLst>
              <a:path w="19063307" h="6968082">
                <a:moveTo>
                  <a:pt x="0" y="0"/>
                </a:moveTo>
                <a:lnTo>
                  <a:pt x="19063308" y="0"/>
                </a:lnTo>
                <a:lnTo>
                  <a:pt x="19063308" y="6968082"/>
                </a:lnTo>
                <a:lnTo>
                  <a:pt x="0" y="6968082"/>
                </a:lnTo>
                <a:lnTo>
                  <a:pt x="0" y="0"/>
                </a:lnTo>
                <a:close/>
              </a:path>
            </a:pathLst>
          </a:custGeom>
          <a:blipFill>
            <a:blip r:embed="rId3"/>
            <a:stretch>
              <a:fillRect l="-6206" t="-4298" b="-4298"/>
            </a:stretch>
          </a:blipFill>
        </p:spPr>
      </p:sp>
      <p:grpSp>
        <p:nvGrpSpPr>
          <p:cNvPr id="4" name="Group 4"/>
          <p:cNvGrpSpPr/>
          <p:nvPr/>
        </p:nvGrpSpPr>
        <p:grpSpPr>
          <a:xfrm>
            <a:off x="-387654" y="9486316"/>
            <a:ext cx="19063307" cy="3507374"/>
            <a:chOff x="0" y="0"/>
            <a:chExt cx="13028182" cy="2396998"/>
          </a:xfrm>
        </p:grpSpPr>
        <p:sp>
          <p:nvSpPr>
            <p:cNvPr id="5" name="Freeform 5"/>
            <p:cNvSpPr/>
            <p:nvPr/>
          </p:nvSpPr>
          <p:spPr>
            <a:xfrm>
              <a:off x="47261" y="-9"/>
              <a:ext cx="12980356" cy="2396996"/>
            </a:xfrm>
            <a:custGeom>
              <a:avLst/>
              <a:gdLst/>
              <a:ahLst/>
              <a:cxnLst/>
              <a:rect l="l" t="t" r="r" b="b"/>
              <a:pathLst>
                <a:path w="12980356" h="2396996">
                  <a:moveTo>
                    <a:pt x="12980139" y="2368813"/>
                  </a:moveTo>
                  <a:cubicBezTo>
                    <a:pt x="12836505" y="-202429"/>
                    <a:pt x="13209522" y="434349"/>
                    <a:pt x="11482282" y="455939"/>
                  </a:cubicBezTo>
                  <a:cubicBezTo>
                    <a:pt x="11482282" y="456320"/>
                    <a:pt x="11482542" y="456574"/>
                    <a:pt x="11482803" y="457082"/>
                  </a:cubicBezTo>
                  <a:cubicBezTo>
                    <a:pt x="11482282" y="457463"/>
                    <a:pt x="11482021" y="456701"/>
                    <a:pt x="11481500" y="455939"/>
                  </a:cubicBezTo>
                  <a:cubicBezTo>
                    <a:pt x="11424150" y="456574"/>
                    <a:pt x="11364456" y="456701"/>
                    <a:pt x="11302152" y="456193"/>
                  </a:cubicBezTo>
                  <a:cubicBezTo>
                    <a:pt x="10731267" y="519820"/>
                    <a:pt x="11349857" y="575954"/>
                    <a:pt x="10288896" y="446922"/>
                  </a:cubicBezTo>
                  <a:cubicBezTo>
                    <a:pt x="10225812" y="489340"/>
                    <a:pt x="9691943" y="399551"/>
                    <a:pt x="9574638" y="345322"/>
                  </a:cubicBezTo>
                  <a:cubicBezTo>
                    <a:pt x="9442474" y="393201"/>
                    <a:pt x="8788431" y="384819"/>
                    <a:pt x="8423743" y="328431"/>
                  </a:cubicBezTo>
                  <a:cubicBezTo>
                    <a:pt x="8424525" y="329193"/>
                    <a:pt x="8424264" y="330463"/>
                    <a:pt x="8422439" y="332749"/>
                  </a:cubicBezTo>
                  <a:cubicBezTo>
                    <a:pt x="8419050" y="332114"/>
                    <a:pt x="8415140" y="335162"/>
                    <a:pt x="8414358" y="327923"/>
                  </a:cubicBezTo>
                  <a:cubicBezTo>
                    <a:pt x="8415401" y="328050"/>
                    <a:pt x="8417226" y="327796"/>
                    <a:pt x="8418790" y="327669"/>
                  </a:cubicBezTo>
                  <a:cubicBezTo>
                    <a:pt x="8342150" y="315604"/>
                    <a:pt x="8278284" y="301507"/>
                    <a:pt x="8235533" y="285251"/>
                  </a:cubicBezTo>
                  <a:cubicBezTo>
                    <a:pt x="7486083" y="417204"/>
                    <a:pt x="8198516" y="590813"/>
                    <a:pt x="6817964" y="379993"/>
                  </a:cubicBezTo>
                  <a:cubicBezTo>
                    <a:pt x="5853194" y="544458"/>
                    <a:pt x="5690009" y="255660"/>
                    <a:pt x="5150926" y="347989"/>
                  </a:cubicBezTo>
                  <a:cubicBezTo>
                    <a:pt x="4661893" y="221751"/>
                    <a:pt x="4160348" y="241563"/>
                    <a:pt x="3616313" y="218449"/>
                  </a:cubicBezTo>
                  <a:cubicBezTo>
                    <a:pt x="3570433" y="176285"/>
                    <a:pt x="3531592" y="152028"/>
                    <a:pt x="3493794" y="140344"/>
                  </a:cubicBezTo>
                  <a:cubicBezTo>
                    <a:pt x="3494055" y="141360"/>
                    <a:pt x="3494055" y="142249"/>
                    <a:pt x="3493012" y="140090"/>
                  </a:cubicBezTo>
                  <a:cubicBezTo>
                    <a:pt x="3373360" y="103514"/>
                    <a:pt x="3259965" y="191906"/>
                    <a:pt x="2947673" y="243976"/>
                  </a:cubicBezTo>
                  <a:cubicBezTo>
                    <a:pt x="2881200" y="224672"/>
                    <a:pt x="2828021" y="211464"/>
                    <a:pt x="2781620" y="202447"/>
                  </a:cubicBezTo>
                  <a:lnTo>
                    <a:pt x="2781360" y="202447"/>
                  </a:lnTo>
                  <a:lnTo>
                    <a:pt x="2781099" y="202320"/>
                  </a:lnTo>
                  <a:cubicBezTo>
                    <a:pt x="2602274" y="167395"/>
                    <a:pt x="2525634" y="196351"/>
                    <a:pt x="2184667" y="193684"/>
                  </a:cubicBezTo>
                  <a:cubicBezTo>
                    <a:pt x="1928942" y="148853"/>
                    <a:pt x="1756373" y="296427"/>
                    <a:pt x="1270208" y="143773"/>
                  </a:cubicBezTo>
                  <a:cubicBezTo>
                    <a:pt x="1115104" y="140217"/>
                    <a:pt x="1215986" y="80146"/>
                    <a:pt x="762667" y="77352"/>
                  </a:cubicBezTo>
                  <a:cubicBezTo>
                    <a:pt x="558816" y="40903"/>
                    <a:pt x="472792" y="19821"/>
                    <a:pt x="338543" y="14487"/>
                  </a:cubicBezTo>
                  <a:cubicBezTo>
                    <a:pt x="338543" y="14614"/>
                    <a:pt x="338543" y="14614"/>
                    <a:pt x="338543" y="14741"/>
                  </a:cubicBezTo>
                  <a:cubicBezTo>
                    <a:pt x="338282" y="14995"/>
                    <a:pt x="338282" y="14741"/>
                    <a:pt x="338022" y="14360"/>
                  </a:cubicBezTo>
                  <a:cubicBezTo>
                    <a:pt x="287711" y="12455"/>
                    <a:pt x="231143" y="12582"/>
                    <a:pt x="158675" y="14995"/>
                  </a:cubicBezTo>
                  <a:cubicBezTo>
                    <a:pt x="-150004" y="-211954"/>
                    <a:pt x="89074" y="2209555"/>
                    <a:pt x="76301" y="2390022"/>
                  </a:cubicBezTo>
                  <a:cubicBezTo>
                    <a:pt x="846344" y="2370845"/>
                    <a:pt x="13039594" y="2429138"/>
                    <a:pt x="12980139" y="2368813"/>
                  </a:cubicBezTo>
                  <a:close/>
                  <a:moveTo>
                    <a:pt x="960261" y="92592"/>
                  </a:moveTo>
                  <a:cubicBezTo>
                    <a:pt x="958697" y="92719"/>
                    <a:pt x="958957" y="86877"/>
                    <a:pt x="960261" y="92592"/>
                  </a:cubicBezTo>
                  <a:close/>
                </a:path>
              </a:pathLst>
            </a:custGeom>
            <a:blipFill>
              <a:blip r:embed="rId4"/>
              <a:stretch>
                <a:fillRect t="-130508" b="-130508"/>
              </a:stretch>
            </a:blipFill>
          </p:spPr>
        </p:sp>
      </p:grpSp>
      <p:sp>
        <p:nvSpPr>
          <p:cNvPr id="6" name="Freeform 6"/>
          <p:cNvSpPr/>
          <p:nvPr/>
        </p:nvSpPr>
        <p:spPr>
          <a:xfrm>
            <a:off x="8048131" y="4660121"/>
            <a:ext cx="2250752" cy="5626879"/>
          </a:xfrm>
          <a:custGeom>
            <a:avLst/>
            <a:gdLst/>
            <a:ahLst/>
            <a:cxnLst/>
            <a:rect l="l" t="t" r="r" b="b"/>
            <a:pathLst>
              <a:path w="2250752" h="5626879">
                <a:moveTo>
                  <a:pt x="0" y="0"/>
                </a:moveTo>
                <a:lnTo>
                  <a:pt x="2250751" y="0"/>
                </a:lnTo>
                <a:lnTo>
                  <a:pt x="2250751" y="5626879"/>
                </a:lnTo>
                <a:lnTo>
                  <a:pt x="0" y="56268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822542" y="7210506"/>
            <a:ext cx="3405110" cy="1915374"/>
          </a:xfrm>
          <a:custGeom>
            <a:avLst/>
            <a:gdLst/>
            <a:ahLst/>
            <a:cxnLst/>
            <a:rect l="l" t="t" r="r" b="b"/>
            <a:pathLst>
              <a:path w="3405110" h="1915374">
                <a:moveTo>
                  <a:pt x="0" y="0"/>
                </a:moveTo>
                <a:lnTo>
                  <a:pt x="3405110" y="0"/>
                </a:lnTo>
                <a:lnTo>
                  <a:pt x="3405110" y="1915374"/>
                </a:lnTo>
                <a:lnTo>
                  <a:pt x="0" y="1915374"/>
                </a:lnTo>
                <a:lnTo>
                  <a:pt x="0" y="0"/>
                </a:lnTo>
                <a:close/>
              </a:path>
            </a:pathLst>
          </a:custGeom>
          <a:blipFill>
            <a:blip r:embed="rId6"/>
            <a:stretch>
              <a:fillRect/>
            </a:stretch>
          </a:blipFill>
        </p:spPr>
      </p:sp>
      <p:sp>
        <p:nvSpPr>
          <p:cNvPr id="8" name="Freeform 8"/>
          <p:cNvSpPr/>
          <p:nvPr/>
        </p:nvSpPr>
        <p:spPr>
          <a:xfrm>
            <a:off x="14296504" y="3670936"/>
            <a:ext cx="3624039" cy="2703078"/>
          </a:xfrm>
          <a:custGeom>
            <a:avLst/>
            <a:gdLst/>
            <a:ahLst/>
            <a:cxnLst/>
            <a:rect l="l" t="t" r="r" b="b"/>
            <a:pathLst>
              <a:path w="3624039" h="2703078">
                <a:moveTo>
                  <a:pt x="0" y="0"/>
                </a:moveTo>
                <a:lnTo>
                  <a:pt x="3624039" y="0"/>
                </a:lnTo>
                <a:lnTo>
                  <a:pt x="3624039" y="2703078"/>
                </a:lnTo>
                <a:lnTo>
                  <a:pt x="0" y="2703078"/>
                </a:lnTo>
                <a:lnTo>
                  <a:pt x="0" y="0"/>
                </a:lnTo>
                <a:close/>
              </a:path>
            </a:pathLst>
          </a:custGeom>
          <a:blipFill>
            <a:blip r:embed="rId7"/>
            <a:stretch>
              <a:fillRect/>
            </a:stretch>
          </a:blipFill>
        </p:spPr>
      </p:sp>
      <p:sp>
        <p:nvSpPr>
          <p:cNvPr id="9" name="TextBox 9"/>
          <p:cNvSpPr txBox="1"/>
          <p:nvPr/>
        </p:nvSpPr>
        <p:spPr>
          <a:xfrm>
            <a:off x="822542" y="156529"/>
            <a:ext cx="16141693" cy="2566668"/>
          </a:xfrm>
          <a:prstGeom prst="rect">
            <a:avLst/>
          </a:prstGeom>
        </p:spPr>
        <p:txBody>
          <a:bodyPr lIns="0" tIns="0" rIns="0" bIns="0" rtlCol="0" anchor="t">
            <a:spAutoFit/>
          </a:bodyPr>
          <a:lstStyle/>
          <a:p>
            <a:pPr algn="ctr">
              <a:lnSpc>
                <a:spcPts val="8739"/>
              </a:lnSpc>
            </a:pPr>
            <a:r>
              <a:rPr lang="en-US" sz="9499">
                <a:solidFill>
                  <a:srgbClr val="000000"/>
                </a:solidFill>
                <a:latin typeface="Rustic Printed Stamp"/>
                <a:ea typeface="Rustic Printed Stamp"/>
                <a:cs typeface="Rustic Printed Stamp"/>
                <a:sym typeface="Rustic Printed Stamp"/>
              </a:rPr>
              <a:t>RESISTENZA E SACRIFICIO: PARALLELI TRA STORIA E CINEMA</a:t>
            </a:r>
          </a:p>
        </p:txBody>
      </p:sp>
      <p:sp>
        <p:nvSpPr>
          <p:cNvPr id="10" name="TextBox 10"/>
          <p:cNvSpPr txBox="1"/>
          <p:nvPr/>
        </p:nvSpPr>
        <p:spPr>
          <a:xfrm>
            <a:off x="558869" y="4025859"/>
            <a:ext cx="7337566" cy="3076372"/>
          </a:xfrm>
          <a:prstGeom prst="rect">
            <a:avLst/>
          </a:prstGeom>
        </p:spPr>
        <p:txBody>
          <a:bodyPr lIns="0" tIns="0" rIns="0" bIns="0" rtlCol="0" anchor="t">
            <a:spAutoFit/>
          </a:bodyPr>
          <a:lstStyle/>
          <a:p>
            <a:pPr algn="just">
              <a:lnSpc>
                <a:spcPts val="1907"/>
              </a:lnSpc>
            </a:pPr>
            <a:r>
              <a:rPr lang="en-US" sz="1766">
                <a:solidFill>
                  <a:srgbClr val="E2DFCD"/>
                </a:solidFill>
                <a:latin typeface="Nourd"/>
                <a:ea typeface="Nourd"/>
                <a:cs typeface="Nourd"/>
                <a:sym typeface="Nourd"/>
              </a:rPr>
              <a:t>""Roma città aperta" di Roberto Rossellini esplora il tema della Resistenza durante l'occupazione nazista di Roma (1943-1944). Il film racconta la lotta dei partigiani, come Giorgio Manfredi, che rappresenta il coraggio e il sacrificio della Resistenza. La pellicola mostra i partigiani come persone comuni che affrontano enormi difficoltà, senza idealizzarli, ma rivelando la loro determinazione a lottare per la libertà.</a:t>
            </a:r>
          </a:p>
          <a:p>
            <a:pPr algn="just">
              <a:lnSpc>
                <a:spcPts val="1907"/>
              </a:lnSpc>
            </a:pPr>
            <a:r>
              <a:rPr lang="en-US" sz="1766">
                <a:solidFill>
                  <a:srgbClr val="E2DFCD"/>
                </a:solidFill>
                <a:latin typeface="Nourd"/>
                <a:ea typeface="Nourd"/>
                <a:cs typeface="Nourd"/>
                <a:sym typeface="Nourd"/>
              </a:rPr>
              <a:t>Il sacrificio è al centro del film, in particolare con la morte di Pina, che viene uccisa durante una retata nazista mentre cerca disperatamente di salvare il suo compagno. La sua morte simboleggia il sacrificio innocente delle persone comuni, che lottano senza cercare gloria personale. Il tradimento di Marina, che denuncia Manfredi alla Gestapo, evidenzia i pericoli che i partigiani affrontano anche dall'interno.</a:t>
            </a:r>
          </a:p>
          <a:p>
            <a:pPr algn="just">
              <a:lnSpc>
                <a:spcPts val="1907"/>
              </a:lnSpc>
              <a:spcBef>
                <a:spcPct val="0"/>
              </a:spcBef>
            </a:pPr>
            <a:endParaRPr lang="en-US" sz="1766">
              <a:solidFill>
                <a:srgbClr val="E2DFCD"/>
              </a:solidFill>
              <a:latin typeface="Nourd"/>
              <a:ea typeface="Nourd"/>
              <a:cs typeface="Nourd"/>
              <a:sym typeface="Nourd"/>
            </a:endParaRPr>
          </a:p>
        </p:txBody>
      </p:sp>
      <p:sp>
        <p:nvSpPr>
          <p:cNvPr id="11" name="TextBox 11"/>
          <p:cNvSpPr txBox="1"/>
          <p:nvPr/>
        </p:nvSpPr>
        <p:spPr>
          <a:xfrm>
            <a:off x="11239188" y="6630885"/>
            <a:ext cx="6681355" cy="2855430"/>
          </a:xfrm>
          <a:prstGeom prst="rect">
            <a:avLst/>
          </a:prstGeom>
        </p:spPr>
        <p:txBody>
          <a:bodyPr lIns="0" tIns="0" rIns="0" bIns="0" rtlCol="0" anchor="t">
            <a:spAutoFit/>
          </a:bodyPr>
          <a:lstStyle/>
          <a:p>
            <a:pPr algn="just">
              <a:lnSpc>
                <a:spcPts val="1878"/>
              </a:lnSpc>
            </a:pPr>
            <a:r>
              <a:rPr lang="en-US" sz="1739">
                <a:solidFill>
                  <a:srgbClr val="E2DFCD"/>
                </a:solidFill>
                <a:latin typeface="Nourd"/>
                <a:ea typeface="Nourd"/>
                <a:cs typeface="Nourd"/>
                <a:sym typeface="Nourd"/>
              </a:rPr>
              <a:t>Don Pietro, il prete che aiuta i partigiani, incarna il sacrificio silenzioso di molti membri del clero che hanno rischiato la vita per sostenere la Resistenza. La sua figura rappresenta il coraggio e l'impegno morale nella lotta contro l'occupazione nazista, oltre al sacrificio di chi si schiera per la giustizia.</a:t>
            </a:r>
          </a:p>
          <a:p>
            <a:pPr algn="just">
              <a:lnSpc>
                <a:spcPts val="1878"/>
              </a:lnSpc>
            </a:pPr>
            <a:r>
              <a:rPr lang="en-US" sz="1739">
                <a:solidFill>
                  <a:srgbClr val="E2DFCD"/>
                </a:solidFill>
                <a:latin typeface="Nourd"/>
                <a:ea typeface="Nourd"/>
                <a:cs typeface="Nourd"/>
                <a:sym typeface="Nourd"/>
              </a:rPr>
              <a:t>Il film si conclude con un simbolico futuro di speranza: i bambini che camminano verso una Roma liberata, a rappresentare il risultato finale del sacrificio della Resistenza. Nonostante i protagonisti non vedano la liberazione, il film sottolinea che il loro sacrificio non è stato vano. "Roma città aperta" è un omaggio alla lotta per la libertà e alla memoria di chi ha dato la vita per essa.</a:t>
            </a:r>
          </a:p>
          <a:p>
            <a:pPr marL="0" lvl="1" indent="0" algn="just">
              <a:lnSpc>
                <a:spcPts val="1878"/>
              </a:lnSpc>
              <a:spcBef>
                <a:spcPct val="0"/>
              </a:spcBef>
            </a:pPr>
            <a:endParaRPr lang="en-US" sz="1739">
              <a:solidFill>
                <a:srgbClr val="E2DFCD"/>
              </a:solidFill>
              <a:latin typeface="Nourd"/>
              <a:ea typeface="Nourd"/>
              <a:cs typeface="Nourd"/>
              <a:sym typeface="Nourd"/>
            </a:endParaRPr>
          </a:p>
        </p:txBody>
      </p:sp>
      <p:sp>
        <p:nvSpPr>
          <p:cNvPr id="12" name="TextBox 12"/>
          <p:cNvSpPr txBox="1"/>
          <p:nvPr/>
        </p:nvSpPr>
        <p:spPr>
          <a:xfrm>
            <a:off x="13699256" y="9419641"/>
            <a:ext cx="4464248" cy="343789"/>
          </a:xfrm>
          <a:prstGeom prst="rect">
            <a:avLst/>
          </a:prstGeom>
        </p:spPr>
        <p:txBody>
          <a:bodyPr lIns="0" tIns="0" rIns="0" bIns="0" rtlCol="0" anchor="t">
            <a:spAutoFit/>
          </a:bodyPr>
          <a:lstStyle/>
          <a:p>
            <a:pPr algn="ctr">
              <a:lnSpc>
                <a:spcPts val="2575"/>
              </a:lnSpc>
              <a:spcBef>
                <a:spcPct val="0"/>
              </a:spcBef>
            </a:pPr>
            <a:r>
              <a:rPr lang="en-US" sz="1839">
                <a:solidFill>
                  <a:srgbClr val="E2DFCD"/>
                </a:solidFill>
                <a:latin typeface="True Typewriter PolygloTT"/>
                <a:ea typeface="True Typewriter PolygloTT"/>
                <a:cs typeface="True Typewriter PolygloTT"/>
                <a:sym typeface="True Typewriter PolygloTT"/>
              </a:rPr>
              <a:t>"La Resistenza non ha fine, la libertà sì."</a:t>
            </a:r>
          </a:p>
        </p:txBody>
      </p:sp>
      <p:sp>
        <p:nvSpPr>
          <p:cNvPr id="13" name="TextBox 13"/>
          <p:cNvSpPr txBox="1"/>
          <p:nvPr/>
        </p:nvSpPr>
        <p:spPr>
          <a:xfrm>
            <a:off x="822542" y="9345219"/>
            <a:ext cx="3888730" cy="263144"/>
          </a:xfrm>
          <a:prstGeom prst="rect">
            <a:avLst/>
          </a:prstGeom>
        </p:spPr>
        <p:txBody>
          <a:bodyPr lIns="0" tIns="0" rIns="0" bIns="0" rtlCol="0" anchor="t">
            <a:spAutoFit/>
          </a:bodyPr>
          <a:lstStyle/>
          <a:p>
            <a:pPr algn="ctr">
              <a:lnSpc>
                <a:spcPts val="2296"/>
              </a:lnSpc>
              <a:spcBef>
                <a:spcPct val="0"/>
              </a:spcBef>
            </a:pPr>
            <a:r>
              <a:rPr lang="en-US" sz="1640">
                <a:solidFill>
                  <a:srgbClr val="E2DFCD"/>
                </a:solidFill>
                <a:latin typeface="Nourd"/>
                <a:ea typeface="Nourd"/>
                <a:cs typeface="Nourd"/>
                <a:sym typeface="Nourd"/>
              </a:rPr>
              <a:t>"Resistere è vivere, sacrificarsi è liberare."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1"/>
            </a:stretch>
          </a:blipFill>
        </p:spPr>
      </p:sp>
      <p:sp>
        <p:nvSpPr>
          <p:cNvPr id="3" name="Freeform 3"/>
          <p:cNvSpPr/>
          <p:nvPr/>
        </p:nvSpPr>
        <p:spPr>
          <a:xfrm rot="-90102" flipH="1">
            <a:off x="-703782" y="-968941"/>
            <a:ext cx="12226363" cy="12792443"/>
          </a:xfrm>
          <a:custGeom>
            <a:avLst/>
            <a:gdLst/>
            <a:ahLst/>
            <a:cxnLst/>
            <a:rect l="l" t="t" r="r" b="b"/>
            <a:pathLst>
              <a:path w="12226363" h="12792443">
                <a:moveTo>
                  <a:pt x="12226363" y="0"/>
                </a:moveTo>
                <a:lnTo>
                  <a:pt x="0" y="0"/>
                </a:lnTo>
                <a:lnTo>
                  <a:pt x="0" y="12792443"/>
                </a:lnTo>
                <a:lnTo>
                  <a:pt x="12226363" y="12792443"/>
                </a:lnTo>
                <a:lnTo>
                  <a:pt x="12226363" y="0"/>
                </a:lnTo>
                <a:close/>
              </a:path>
            </a:pathLst>
          </a:custGeom>
          <a:blipFill>
            <a:blip r:embed="rId3"/>
            <a:stretch>
              <a:fillRect b="-27009"/>
            </a:stretch>
          </a:blipFill>
        </p:spPr>
      </p:sp>
      <p:grpSp>
        <p:nvGrpSpPr>
          <p:cNvPr id="4" name="Group 4"/>
          <p:cNvGrpSpPr/>
          <p:nvPr/>
        </p:nvGrpSpPr>
        <p:grpSpPr>
          <a:xfrm>
            <a:off x="-258933" y="9083555"/>
            <a:ext cx="19063307" cy="3558174"/>
            <a:chOff x="0" y="0"/>
            <a:chExt cx="13028182" cy="2431716"/>
          </a:xfrm>
        </p:grpSpPr>
        <p:sp>
          <p:nvSpPr>
            <p:cNvPr id="5" name="Freeform 5"/>
            <p:cNvSpPr/>
            <p:nvPr/>
          </p:nvSpPr>
          <p:spPr>
            <a:xfrm>
              <a:off x="47261" y="365"/>
              <a:ext cx="12980356" cy="2431134"/>
            </a:xfrm>
            <a:custGeom>
              <a:avLst/>
              <a:gdLst/>
              <a:ahLst/>
              <a:cxnLst/>
              <a:rect l="l" t="t" r="r" b="b"/>
              <a:pathLst>
                <a:path w="12980356" h="2431134">
                  <a:moveTo>
                    <a:pt x="12980139" y="2402748"/>
                  </a:moveTo>
                  <a:cubicBezTo>
                    <a:pt x="12836505" y="-202803"/>
                    <a:pt x="13209522" y="440266"/>
                    <a:pt x="11482282" y="462169"/>
                  </a:cubicBezTo>
                  <a:cubicBezTo>
                    <a:pt x="11482282" y="462555"/>
                    <a:pt x="11482542" y="462813"/>
                    <a:pt x="11482803" y="463328"/>
                  </a:cubicBezTo>
                  <a:cubicBezTo>
                    <a:pt x="11482282" y="463715"/>
                    <a:pt x="11482021" y="462942"/>
                    <a:pt x="11481500" y="462169"/>
                  </a:cubicBezTo>
                  <a:cubicBezTo>
                    <a:pt x="11424150" y="462813"/>
                    <a:pt x="11364456" y="462942"/>
                    <a:pt x="11302152" y="462426"/>
                  </a:cubicBezTo>
                  <a:cubicBezTo>
                    <a:pt x="10731267" y="526975"/>
                    <a:pt x="11349857" y="583922"/>
                    <a:pt x="10288896" y="453021"/>
                  </a:cubicBezTo>
                  <a:cubicBezTo>
                    <a:pt x="10225812" y="496053"/>
                    <a:pt x="9691943" y="404964"/>
                    <a:pt x="9574638" y="349949"/>
                  </a:cubicBezTo>
                  <a:cubicBezTo>
                    <a:pt x="9442474" y="398522"/>
                    <a:pt x="8788431" y="390019"/>
                    <a:pt x="8423743" y="332814"/>
                  </a:cubicBezTo>
                  <a:cubicBezTo>
                    <a:pt x="8424525" y="333587"/>
                    <a:pt x="8424264" y="334875"/>
                    <a:pt x="8422439" y="337194"/>
                  </a:cubicBezTo>
                  <a:cubicBezTo>
                    <a:pt x="8419050" y="336550"/>
                    <a:pt x="8415140" y="339642"/>
                    <a:pt x="8414358" y="332298"/>
                  </a:cubicBezTo>
                  <a:cubicBezTo>
                    <a:pt x="8415401" y="332427"/>
                    <a:pt x="8417226" y="332170"/>
                    <a:pt x="8418790" y="332041"/>
                  </a:cubicBezTo>
                  <a:cubicBezTo>
                    <a:pt x="8342150" y="319801"/>
                    <a:pt x="8278284" y="305500"/>
                    <a:pt x="8235533" y="289008"/>
                  </a:cubicBezTo>
                  <a:cubicBezTo>
                    <a:pt x="7486083" y="422873"/>
                    <a:pt x="8198516" y="598996"/>
                    <a:pt x="6817964" y="385123"/>
                  </a:cubicBezTo>
                  <a:cubicBezTo>
                    <a:pt x="5853194" y="551970"/>
                    <a:pt x="5690009" y="258989"/>
                    <a:pt x="5150926" y="352655"/>
                  </a:cubicBezTo>
                  <a:cubicBezTo>
                    <a:pt x="4661893" y="224589"/>
                    <a:pt x="4160348" y="244688"/>
                    <a:pt x="3616313" y="221239"/>
                  </a:cubicBezTo>
                  <a:cubicBezTo>
                    <a:pt x="3570433" y="178464"/>
                    <a:pt x="3531592" y="153856"/>
                    <a:pt x="3493794" y="142003"/>
                  </a:cubicBezTo>
                  <a:cubicBezTo>
                    <a:pt x="3494055" y="143033"/>
                    <a:pt x="3494055" y="143935"/>
                    <a:pt x="3493012" y="141745"/>
                  </a:cubicBezTo>
                  <a:cubicBezTo>
                    <a:pt x="3373360" y="104639"/>
                    <a:pt x="3259965" y="194311"/>
                    <a:pt x="2947673" y="247136"/>
                  </a:cubicBezTo>
                  <a:cubicBezTo>
                    <a:pt x="2881200" y="227552"/>
                    <a:pt x="2828021" y="214153"/>
                    <a:pt x="2781620" y="205005"/>
                  </a:cubicBezTo>
                  <a:lnTo>
                    <a:pt x="2781360" y="205005"/>
                  </a:lnTo>
                  <a:lnTo>
                    <a:pt x="2781099" y="204876"/>
                  </a:lnTo>
                  <a:cubicBezTo>
                    <a:pt x="2602274" y="169445"/>
                    <a:pt x="2525634" y="198821"/>
                    <a:pt x="2184667" y="196115"/>
                  </a:cubicBezTo>
                  <a:cubicBezTo>
                    <a:pt x="1928942" y="150635"/>
                    <a:pt x="1756373" y="300346"/>
                    <a:pt x="1270208" y="145481"/>
                  </a:cubicBezTo>
                  <a:cubicBezTo>
                    <a:pt x="1115104" y="141874"/>
                    <a:pt x="1215986" y="80933"/>
                    <a:pt x="762667" y="78098"/>
                  </a:cubicBezTo>
                  <a:cubicBezTo>
                    <a:pt x="558816" y="41121"/>
                    <a:pt x="472792" y="19734"/>
                    <a:pt x="338543" y="14323"/>
                  </a:cubicBezTo>
                  <a:cubicBezTo>
                    <a:pt x="338543" y="14452"/>
                    <a:pt x="338543" y="14452"/>
                    <a:pt x="338543" y="14580"/>
                  </a:cubicBezTo>
                  <a:cubicBezTo>
                    <a:pt x="338282" y="14838"/>
                    <a:pt x="338282" y="14580"/>
                    <a:pt x="338022" y="14194"/>
                  </a:cubicBezTo>
                  <a:cubicBezTo>
                    <a:pt x="287711" y="12261"/>
                    <a:pt x="231143" y="12390"/>
                    <a:pt x="158675" y="14838"/>
                  </a:cubicBezTo>
                  <a:cubicBezTo>
                    <a:pt x="-150004" y="-212328"/>
                    <a:pt x="89074" y="2241184"/>
                    <a:pt x="76301" y="2424265"/>
                  </a:cubicBezTo>
                  <a:cubicBezTo>
                    <a:pt x="846344" y="2404810"/>
                    <a:pt x="13039594" y="2463482"/>
                    <a:pt x="12980139" y="2402748"/>
                  </a:cubicBezTo>
                  <a:close/>
                  <a:moveTo>
                    <a:pt x="960261" y="93559"/>
                  </a:moveTo>
                  <a:cubicBezTo>
                    <a:pt x="958697" y="93688"/>
                    <a:pt x="958957" y="87761"/>
                    <a:pt x="960261" y="93559"/>
                  </a:cubicBezTo>
                  <a:close/>
                </a:path>
              </a:pathLst>
            </a:custGeom>
            <a:blipFill>
              <a:blip r:embed="rId4"/>
              <a:stretch>
                <a:fillRect l="-364" t="-129278" r="-366" b="-129271"/>
              </a:stretch>
            </a:blipFill>
          </p:spPr>
        </p:sp>
      </p:grpSp>
      <p:sp>
        <p:nvSpPr>
          <p:cNvPr id="6" name="Freeform 6"/>
          <p:cNvSpPr/>
          <p:nvPr/>
        </p:nvSpPr>
        <p:spPr>
          <a:xfrm>
            <a:off x="12847259" y="2143646"/>
            <a:ext cx="5077678" cy="3386407"/>
          </a:xfrm>
          <a:custGeom>
            <a:avLst/>
            <a:gdLst/>
            <a:ahLst/>
            <a:cxnLst/>
            <a:rect l="l" t="t" r="r" b="b"/>
            <a:pathLst>
              <a:path w="5077678" h="3386407">
                <a:moveTo>
                  <a:pt x="0" y="0"/>
                </a:moveTo>
                <a:lnTo>
                  <a:pt x="5077678" y="0"/>
                </a:lnTo>
                <a:lnTo>
                  <a:pt x="5077678" y="3386407"/>
                </a:lnTo>
                <a:lnTo>
                  <a:pt x="0" y="3386407"/>
                </a:lnTo>
                <a:lnTo>
                  <a:pt x="0" y="0"/>
                </a:lnTo>
                <a:close/>
              </a:path>
            </a:pathLst>
          </a:custGeom>
          <a:blipFill>
            <a:blip r:embed="rId5"/>
            <a:stretch>
              <a:fillRect r="-17778"/>
            </a:stretch>
          </a:blipFill>
        </p:spPr>
      </p:sp>
      <p:sp>
        <p:nvSpPr>
          <p:cNvPr id="7" name="Freeform 7"/>
          <p:cNvSpPr/>
          <p:nvPr/>
        </p:nvSpPr>
        <p:spPr>
          <a:xfrm>
            <a:off x="11960143" y="5965093"/>
            <a:ext cx="3747092" cy="2683423"/>
          </a:xfrm>
          <a:custGeom>
            <a:avLst/>
            <a:gdLst/>
            <a:ahLst/>
            <a:cxnLst/>
            <a:rect l="l" t="t" r="r" b="b"/>
            <a:pathLst>
              <a:path w="3747092" h="2683423">
                <a:moveTo>
                  <a:pt x="0" y="0"/>
                </a:moveTo>
                <a:lnTo>
                  <a:pt x="3747092" y="0"/>
                </a:lnTo>
                <a:lnTo>
                  <a:pt x="3747092" y="2683422"/>
                </a:lnTo>
                <a:lnTo>
                  <a:pt x="0" y="2683422"/>
                </a:lnTo>
                <a:lnTo>
                  <a:pt x="0" y="0"/>
                </a:lnTo>
                <a:close/>
              </a:path>
            </a:pathLst>
          </a:custGeom>
          <a:blipFill>
            <a:blip r:embed="rId6"/>
            <a:stretch>
              <a:fillRect b="-30212"/>
            </a:stretch>
          </a:blipFill>
        </p:spPr>
      </p:sp>
      <p:sp>
        <p:nvSpPr>
          <p:cNvPr id="8" name="TextBox 8"/>
          <p:cNvSpPr txBox="1"/>
          <p:nvPr/>
        </p:nvSpPr>
        <p:spPr>
          <a:xfrm>
            <a:off x="1028700" y="676371"/>
            <a:ext cx="10501508" cy="2915501"/>
          </a:xfrm>
          <a:prstGeom prst="rect">
            <a:avLst/>
          </a:prstGeom>
        </p:spPr>
        <p:txBody>
          <a:bodyPr lIns="0" tIns="0" rIns="0" bIns="0" rtlCol="0" anchor="t">
            <a:spAutoFit/>
          </a:bodyPr>
          <a:lstStyle/>
          <a:p>
            <a:pPr algn="l">
              <a:lnSpc>
                <a:spcPts val="6922"/>
              </a:lnSpc>
            </a:pPr>
            <a:r>
              <a:rPr lang="en-US" sz="7523">
                <a:solidFill>
                  <a:srgbClr val="000000"/>
                </a:solidFill>
                <a:latin typeface="Rustic Printed Stamp"/>
                <a:ea typeface="Rustic Printed Stamp"/>
                <a:cs typeface="Rustic Printed Stamp"/>
                <a:sym typeface="Rustic Printed Stamp"/>
              </a:rPr>
              <a:t>LEGAMI TRA LA STRAGE DELLE FOSSE ARDEATINE E IL FILM</a:t>
            </a:r>
          </a:p>
        </p:txBody>
      </p:sp>
      <p:sp>
        <p:nvSpPr>
          <p:cNvPr id="9" name="TextBox 9"/>
          <p:cNvSpPr txBox="1"/>
          <p:nvPr/>
        </p:nvSpPr>
        <p:spPr>
          <a:xfrm>
            <a:off x="1141688" y="3945048"/>
            <a:ext cx="8535423" cy="4938743"/>
          </a:xfrm>
          <a:prstGeom prst="rect">
            <a:avLst/>
          </a:prstGeom>
        </p:spPr>
        <p:txBody>
          <a:bodyPr lIns="0" tIns="0" rIns="0" bIns="0" rtlCol="0" anchor="t">
            <a:spAutoFit/>
          </a:bodyPr>
          <a:lstStyle/>
          <a:p>
            <a:pPr marL="0" lvl="0" indent="0" algn="just">
              <a:lnSpc>
                <a:spcPts val="2293"/>
              </a:lnSpc>
              <a:spcBef>
                <a:spcPct val="0"/>
              </a:spcBef>
            </a:pPr>
            <a:r>
              <a:rPr lang="en-US" sz="2123" u="none" strike="noStrike">
                <a:solidFill>
                  <a:srgbClr val="000000"/>
                </a:solidFill>
                <a:latin typeface="Nourd"/>
                <a:ea typeface="Nourd"/>
                <a:cs typeface="Nourd"/>
                <a:sym typeface="Nourd"/>
              </a:rPr>
              <a:t>Il legame tra Roma città aperta e la strage delle Fosse Ardeatine è profondo: il film di Rossellini non cita mai esplicitamente l'eccidio, ma i suoi protagonisti e la narrazione sono costruiti attorno alle figure reali e agli eventi che portarono a quel massacro.</a:t>
            </a:r>
          </a:p>
          <a:p>
            <a:pPr marL="0" lvl="0" indent="0" algn="just">
              <a:lnSpc>
                <a:spcPts val="2293"/>
              </a:lnSpc>
              <a:spcBef>
                <a:spcPct val="0"/>
              </a:spcBef>
            </a:pPr>
            <a:r>
              <a:rPr lang="en-US" sz="2123" u="none" strike="noStrike">
                <a:solidFill>
                  <a:srgbClr val="000000"/>
                </a:solidFill>
                <a:latin typeface="Nourd"/>
                <a:ea typeface="Nourd"/>
                <a:cs typeface="Nourd"/>
                <a:sym typeface="Nourd"/>
              </a:rPr>
              <a:t>si riassume in tre punti chiave:</a:t>
            </a:r>
          </a:p>
          <a:p>
            <a:pPr marL="458558" lvl="1" indent="-229279" algn="l">
              <a:lnSpc>
                <a:spcPts val="2293"/>
              </a:lnSpc>
              <a:buFont typeface="Arial"/>
              <a:buChar char="•"/>
            </a:pPr>
            <a:r>
              <a:rPr lang="en-US" sz="2123" u="none" strike="noStrike">
                <a:solidFill>
                  <a:srgbClr val="000000"/>
                </a:solidFill>
                <a:latin typeface="Nourd"/>
                <a:ea typeface="Nourd"/>
                <a:cs typeface="Nourd"/>
                <a:sym typeface="Nourd"/>
              </a:rPr>
              <a:t>Ispirazione reale: Il personaggio di Don Pietro è modellato su Don Pietro Pappagallo, l'unico sacerdote ucciso nell'eccidio delle Ardeatine.</a:t>
            </a:r>
          </a:p>
          <a:p>
            <a:pPr marL="458558" lvl="1" indent="-229279" algn="l">
              <a:lnSpc>
                <a:spcPts val="2293"/>
              </a:lnSpc>
              <a:buFont typeface="Arial"/>
              <a:buChar char="•"/>
            </a:pPr>
            <a:r>
              <a:rPr lang="en-US" sz="2123" u="none" strike="noStrike">
                <a:solidFill>
                  <a:srgbClr val="000000"/>
                </a:solidFill>
                <a:latin typeface="Nourd"/>
                <a:ea typeface="Nourd"/>
                <a:cs typeface="Nourd"/>
                <a:sym typeface="Nourd"/>
              </a:rPr>
              <a:t>Morte di Pina: La celebre scena di Anna Magnani si ispira all'uccisione di Teresa Gullace; il marito di Teresa era proprio tra i prigionieri destinati a essere trucidati nelle cave ardeatine.</a:t>
            </a:r>
          </a:p>
          <a:p>
            <a:pPr marL="458558" lvl="1" indent="-229279" algn="l">
              <a:lnSpc>
                <a:spcPts val="2293"/>
              </a:lnSpc>
              <a:buFont typeface="Arial"/>
              <a:buChar char="•"/>
            </a:pPr>
            <a:r>
              <a:rPr lang="en-US" sz="2123" u="none" strike="noStrike">
                <a:solidFill>
                  <a:srgbClr val="000000"/>
                </a:solidFill>
                <a:latin typeface="Nourd"/>
                <a:ea typeface="Nourd"/>
                <a:cs typeface="Nourd"/>
                <a:sym typeface="Nourd"/>
              </a:rPr>
              <a:t>Clima storico: Il film non mostra la strage, ma mette in scena le retate e le torture della Gestapo (come quelle in via Tasso) che ne furono il tragico preambolo.</a:t>
            </a:r>
          </a:p>
          <a:p>
            <a:pPr marL="0" lvl="0" indent="0" algn="just">
              <a:lnSpc>
                <a:spcPts val="2293"/>
              </a:lnSpc>
              <a:spcBef>
                <a:spcPct val="0"/>
              </a:spcBef>
            </a:pPr>
            <a:r>
              <a:rPr lang="en-US" sz="2123" u="none" strike="noStrike">
                <a:solidFill>
                  <a:srgbClr val="000000"/>
                </a:solidFill>
                <a:latin typeface="Nourd"/>
                <a:ea typeface="Nourd"/>
                <a:cs typeface="Nourd"/>
                <a:sym typeface="Nourd"/>
              </a:rPr>
              <a:t>In breve: il film è la trasposizione artistica del clima di terrore che culminò nel massacro del 24 marzo 1944.</a:t>
            </a:r>
          </a:p>
          <a:p>
            <a:pPr marL="0" lvl="0" indent="0" algn="just">
              <a:lnSpc>
                <a:spcPts val="2293"/>
              </a:lnSpc>
              <a:spcBef>
                <a:spcPct val="0"/>
              </a:spcBef>
            </a:pPr>
            <a:endParaRPr lang="en-US" sz="2123" u="none" strike="noStrike">
              <a:solidFill>
                <a:srgbClr val="000000"/>
              </a:solidFill>
              <a:latin typeface="Nourd"/>
              <a:ea typeface="Nourd"/>
              <a:cs typeface="Nourd"/>
              <a:sym typeface="Nour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1"/>
            </a:stretch>
          </a:blipFill>
        </p:spPr>
      </p:sp>
      <p:sp>
        <p:nvSpPr>
          <p:cNvPr id="3" name="Freeform 3"/>
          <p:cNvSpPr/>
          <p:nvPr/>
        </p:nvSpPr>
        <p:spPr>
          <a:xfrm rot="-5400000" flipH="1" flipV="1">
            <a:off x="5080817" y="-3305514"/>
            <a:ext cx="8126366" cy="19058662"/>
          </a:xfrm>
          <a:custGeom>
            <a:avLst/>
            <a:gdLst/>
            <a:ahLst/>
            <a:cxnLst/>
            <a:rect l="l" t="t" r="r" b="b"/>
            <a:pathLst>
              <a:path w="8126366" h="19058662">
                <a:moveTo>
                  <a:pt x="8126366" y="19058662"/>
                </a:moveTo>
                <a:lnTo>
                  <a:pt x="0" y="19058662"/>
                </a:lnTo>
                <a:lnTo>
                  <a:pt x="0" y="0"/>
                </a:lnTo>
                <a:lnTo>
                  <a:pt x="8126366" y="0"/>
                </a:lnTo>
                <a:lnTo>
                  <a:pt x="8126366" y="19058662"/>
                </a:lnTo>
                <a:close/>
              </a:path>
            </a:pathLst>
          </a:custGeom>
          <a:blipFill>
            <a:blip r:embed="rId3"/>
            <a:stretch>
              <a:fillRect l="-652" t="-199" r="-105241" b="-16465"/>
            </a:stretch>
          </a:blipFill>
        </p:spPr>
      </p:sp>
      <p:sp>
        <p:nvSpPr>
          <p:cNvPr id="4" name="Freeform 4"/>
          <p:cNvSpPr/>
          <p:nvPr/>
        </p:nvSpPr>
        <p:spPr>
          <a:xfrm>
            <a:off x="12339415" y="6547708"/>
            <a:ext cx="4329888" cy="3243480"/>
          </a:xfrm>
          <a:custGeom>
            <a:avLst/>
            <a:gdLst/>
            <a:ahLst/>
            <a:cxnLst/>
            <a:rect l="l" t="t" r="r" b="b"/>
            <a:pathLst>
              <a:path w="4329888" h="3243480">
                <a:moveTo>
                  <a:pt x="0" y="0"/>
                </a:moveTo>
                <a:lnTo>
                  <a:pt x="4329889" y="0"/>
                </a:lnTo>
                <a:lnTo>
                  <a:pt x="4329889" y="3243480"/>
                </a:lnTo>
                <a:lnTo>
                  <a:pt x="0" y="3243480"/>
                </a:lnTo>
                <a:lnTo>
                  <a:pt x="0" y="0"/>
                </a:lnTo>
                <a:close/>
              </a:path>
            </a:pathLst>
          </a:custGeom>
          <a:blipFill>
            <a:blip r:embed="rId4"/>
            <a:stretch>
              <a:fillRect/>
            </a:stretch>
          </a:blipFill>
        </p:spPr>
      </p:sp>
      <p:sp>
        <p:nvSpPr>
          <p:cNvPr id="5" name="Freeform 5"/>
          <p:cNvSpPr/>
          <p:nvPr/>
        </p:nvSpPr>
        <p:spPr>
          <a:xfrm>
            <a:off x="10559556" y="3659049"/>
            <a:ext cx="4307878" cy="3572422"/>
          </a:xfrm>
          <a:custGeom>
            <a:avLst/>
            <a:gdLst/>
            <a:ahLst/>
            <a:cxnLst/>
            <a:rect l="l" t="t" r="r" b="b"/>
            <a:pathLst>
              <a:path w="4307878" h="3572422">
                <a:moveTo>
                  <a:pt x="0" y="0"/>
                </a:moveTo>
                <a:lnTo>
                  <a:pt x="4307878" y="0"/>
                </a:lnTo>
                <a:lnTo>
                  <a:pt x="4307878" y="3572422"/>
                </a:lnTo>
                <a:lnTo>
                  <a:pt x="0" y="3572422"/>
                </a:lnTo>
                <a:lnTo>
                  <a:pt x="0" y="0"/>
                </a:lnTo>
                <a:close/>
              </a:path>
            </a:pathLst>
          </a:custGeom>
          <a:blipFill>
            <a:blip r:embed="rId5"/>
            <a:stretch>
              <a:fillRect t="-10209" b="-10209"/>
            </a:stretch>
          </a:blipFill>
        </p:spPr>
      </p:sp>
      <p:sp>
        <p:nvSpPr>
          <p:cNvPr id="6" name="TextBox 6"/>
          <p:cNvSpPr txBox="1"/>
          <p:nvPr/>
        </p:nvSpPr>
        <p:spPr>
          <a:xfrm>
            <a:off x="685800" y="63141"/>
            <a:ext cx="17602200" cy="2097494"/>
          </a:xfrm>
          <a:prstGeom prst="rect">
            <a:avLst/>
          </a:prstGeom>
        </p:spPr>
        <p:txBody>
          <a:bodyPr lIns="0" tIns="0" rIns="0" bIns="0" rtlCol="0" anchor="t">
            <a:spAutoFit/>
          </a:bodyPr>
          <a:lstStyle/>
          <a:p>
            <a:pPr algn="l">
              <a:lnSpc>
                <a:spcPts val="7198"/>
              </a:lnSpc>
            </a:pPr>
            <a:r>
              <a:rPr lang="en-US" sz="7823">
                <a:solidFill>
                  <a:srgbClr val="E2DFCD"/>
                </a:solidFill>
                <a:latin typeface="Rustic Printed Stamp"/>
                <a:ea typeface="Rustic Printed Stamp"/>
                <a:cs typeface="Rustic Printed Stamp"/>
                <a:sym typeface="Rustic Printed Stamp"/>
              </a:rPr>
              <a:t>ROMA CITTÀ APERTA COME TESTIMONIANZA STORICA</a:t>
            </a:r>
          </a:p>
        </p:txBody>
      </p:sp>
      <p:sp>
        <p:nvSpPr>
          <p:cNvPr id="7" name="TextBox 7"/>
          <p:cNvSpPr txBox="1"/>
          <p:nvPr/>
        </p:nvSpPr>
        <p:spPr>
          <a:xfrm>
            <a:off x="840659" y="3697149"/>
            <a:ext cx="9250020" cy="5827776"/>
          </a:xfrm>
          <a:prstGeom prst="rect">
            <a:avLst/>
          </a:prstGeom>
        </p:spPr>
        <p:txBody>
          <a:bodyPr lIns="0" tIns="0" rIns="0" bIns="0" rtlCol="0" anchor="t">
            <a:spAutoFit/>
          </a:bodyPr>
          <a:lstStyle/>
          <a:p>
            <a:pPr marL="0" lvl="0" indent="0" algn="just">
              <a:lnSpc>
                <a:spcPts val="2592"/>
              </a:lnSpc>
              <a:spcBef>
                <a:spcPct val="0"/>
              </a:spcBef>
            </a:pPr>
            <a:r>
              <a:rPr lang="en-US" sz="2400">
                <a:solidFill>
                  <a:srgbClr val="606C38"/>
                </a:solidFill>
                <a:latin typeface="Nourd"/>
                <a:ea typeface="Nourd"/>
                <a:cs typeface="Nourd"/>
                <a:sym typeface="Nourd"/>
              </a:rPr>
              <a:t>“</a:t>
            </a:r>
            <a:r>
              <a:rPr lang="en-US" sz="2400" u="none" strike="noStrike">
                <a:solidFill>
                  <a:srgbClr val="606C38"/>
                </a:solidFill>
                <a:latin typeface="Nourd"/>
                <a:ea typeface="Nourd"/>
                <a:cs typeface="Nourd"/>
                <a:sym typeface="Nourd"/>
              </a:rPr>
              <a:t>Roma città aperta" di Roberto Rossellini, ambientato durante l'occupazione nazista di Roma (1943-1944), è una testimonianza storica fondamentale sulla Resistenza italiana e sulla vita sotto il regime fascista. Il film rappresenta la dura realtà della vita quotidiana a Roma durante l'occupazione: le retate naziste, la sofferenza della popolazione civile e il sacrificio dei partigiani.</a:t>
            </a:r>
          </a:p>
          <a:p>
            <a:pPr marL="0" lvl="0" indent="0" algn="just">
              <a:lnSpc>
                <a:spcPts val="2592"/>
              </a:lnSpc>
              <a:spcBef>
                <a:spcPct val="0"/>
              </a:spcBef>
            </a:pPr>
            <a:r>
              <a:rPr lang="en-US" sz="2400" u="none" strike="noStrike">
                <a:solidFill>
                  <a:srgbClr val="606C38"/>
                </a:solidFill>
                <a:latin typeface="Nourd"/>
                <a:ea typeface="Nourd"/>
                <a:cs typeface="Nourd"/>
                <a:sym typeface="Nourd"/>
              </a:rPr>
              <a:t>I protagonisti, come Giorgio Manfredi, riflettono la determinazione della Resistenza, mentre la morte di Pina simboleggia il sacrificio delle vittime innocenti. Il film esplora anche il tema del tradimento, rappresentato da Marina, che denuncia Manfredi alla Gestapo, evidenziando le difficoltà morali in tempo di guerra.</a:t>
            </a:r>
          </a:p>
          <a:p>
            <a:pPr marL="0" lvl="0" indent="0" algn="just">
              <a:lnSpc>
                <a:spcPts val="2592"/>
              </a:lnSpc>
              <a:spcBef>
                <a:spcPct val="0"/>
              </a:spcBef>
            </a:pPr>
            <a:r>
              <a:rPr lang="en-US" sz="2400" u="none" strike="noStrike">
                <a:solidFill>
                  <a:srgbClr val="606C38"/>
                </a:solidFill>
                <a:latin typeface="Nourd"/>
                <a:ea typeface="Nourd"/>
                <a:cs typeface="Nourd"/>
                <a:sym typeface="Nourd"/>
              </a:rPr>
              <a:t>Don Pietro, il prete che aiuta i partigiani, rappresenta il coraggio e l’impegno della Chiesa in sostegno alla Resistenza. Il finale, con i bambini che camminano verso una Roma liberata, simboleggia la speranza e il risultato del sacrificio.In sintesi, il film non è solo un'opera cinematografica, ma una potente testimonianza della lotta per la libertà e della sofferenza della popolazione durante l'occupazione nazista.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1"/>
            </a:stretch>
          </a:blipFill>
        </p:spPr>
      </p:sp>
      <p:grpSp>
        <p:nvGrpSpPr>
          <p:cNvPr id="3" name="Group 3"/>
          <p:cNvGrpSpPr/>
          <p:nvPr/>
        </p:nvGrpSpPr>
        <p:grpSpPr>
          <a:xfrm>
            <a:off x="-387654" y="9471396"/>
            <a:ext cx="19063307" cy="3507374"/>
            <a:chOff x="0" y="0"/>
            <a:chExt cx="13028182" cy="2396998"/>
          </a:xfrm>
        </p:grpSpPr>
        <p:sp>
          <p:nvSpPr>
            <p:cNvPr id="4" name="Freeform 4"/>
            <p:cNvSpPr/>
            <p:nvPr/>
          </p:nvSpPr>
          <p:spPr>
            <a:xfrm>
              <a:off x="47261" y="-9"/>
              <a:ext cx="12980356" cy="2396996"/>
            </a:xfrm>
            <a:custGeom>
              <a:avLst/>
              <a:gdLst/>
              <a:ahLst/>
              <a:cxnLst/>
              <a:rect l="l" t="t" r="r" b="b"/>
              <a:pathLst>
                <a:path w="12980356" h="2396996">
                  <a:moveTo>
                    <a:pt x="12980139" y="2368813"/>
                  </a:moveTo>
                  <a:cubicBezTo>
                    <a:pt x="12836505" y="-202429"/>
                    <a:pt x="13209522" y="434349"/>
                    <a:pt x="11482282" y="455939"/>
                  </a:cubicBezTo>
                  <a:cubicBezTo>
                    <a:pt x="11482282" y="456320"/>
                    <a:pt x="11482542" y="456574"/>
                    <a:pt x="11482803" y="457082"/>
                  </a:cubicBezTo>
                  <a:cubicBezTo>
                    <a:pt x="11482282" y="457463"/>
                    <a:pt x="11482021" y="456701"/>
                    <a:pt x="11481500" y="455939"/>
                  </a:cubicBezTo>
                  <a:cubicBezTo>
                    <a:pt x="11424150" y="456574"/>
                    <a:pt x="11364456" y="456701"/>
                    <a:pt x="11302152" y="456193"/>
                  </a:cubicBezTo>
                  <a:cubicBezTo>
                    <a:pt x="10731267" y="519820"/>
                    <a:pt x="11349857" y="575954"/>
                    <a:pt x="10288896" y="446922"/>
                  </a:cubicBezTo>
                  <a:cubicBezTo>
                    <a:pt x="10225812" y="489340"/>
                    <a:pt x="9691943" y="399551"/>
                    <a:pt x="9574638" y="345322"/>
                  </a:cubicBezTo>
                  <a:cubicBezTo>
                    <a:pt x="9442474" y="393201"/>
                    <a:pt x="8788431" y="384819"/>
                    <a:pt x="8423743" y="328431"/>
                  </a:cubicBezTo>
                  <a:cubicBezTo>
                    <a:pt x="8424525" y="329193"/>
                    <a:pt x="8424264" y="330463"/>
                    <a:pt x="8422439" y="332749"/>
                  </a:cubicBezTo>
                  <a:cubicBezTo>
                    <a:pt x="8419050" y="332114"/>
                    <a:pt x="8415140" y="335162"/>
                    <a:pt x="8414358" y="327923"/>
                  </a:cubicBezTo>
                  <a:cubicBezTo>
                    <a:pt x="8415401" y="328050"/>
                    <a:pt x="8417226" y="327796"/>
                    <a:pt x="8418790" y="327669"/>
                  </a:cubicBezTo>
                  <a:cubicBezTo>
                    <a:pt x="8342150" y="315604"/>
                    <a:pt x="8278284" y="301507"/>
                    <a:pt x="8235533" y="285251"/>
                  </a:cubicBezTo>
                  <a:cubicBezTo>
                    <a:pt x="7486083" y="417204"/>
                    <a:pt x="8198516" y="590813"/>
                    <a:pt x="6817964" y="379993"/>
                  </a:cubicBezTo>
                  <a:cubicBezTo>
                    <a:pt x="5853194" y="544458"/>
                    <a:pt x="5690009" y="255660"/>
                    <a:pt x="5150926" y="347989"/>
                  </a:cubicBezTo>
                  <a:cubicBezTo>
                    <a:pt x="4661893" y="221751"/>
                    <a:pt x="4160348" y="241563"/>
                    <a:pt x="3616313" y="218449"/>
                  </a:cubicBezTo>
                  <a:cubicBezTo>
                    <a:pt x="3570433" y="176285"/>
                    <a:pt x="3531592" y="152028"/>
                    <a:pt x="3493794" y="140344"/>
                  </a:cubicBezTo>
                  <a:cubicBezTo>
                    <a:pt x="3494055" y="141360"/>
                    <a:pt x="3494055" y="142249"/>
                    <a:pt x="3493012" y="140090"/>
                  </a:cubicBezTo>
                  <a:cubicBezTo>
                    <a:pt x="3373360" y="103514"/>
                    <a:pt x="3259965" y="191906"/>
                    <a:pt x="2947673" y="243976"/>
                  </a:cubicBezTo>
                  <a:cubicBezTo>
                    <a:pt x="2881200" y="224672"/>
                    <a:pt x="2828021" y="211464"/>
                    <a:pt x="2781620" y="202447"/>
                  </a:cubicBezTo>
                  <a:lnTo>
                    <a:pt x="2781360" y="202447"/>
                  </a:lnTo>
                  <a:lnTo>
                    <a:pt x="2781099" y="202320"/>
                  </a:lnTo>
                  <a:cubicBezTo>
                    <a:pt x="2602274" y="167395"/>
                    <a:pt x="2525634" y="196351"/>
                    <a:pt x="2184667" y="193684"/>
                  </a:cubicBezTo>
                  <a:cubicBezTo>
                    <a:pt x="1928942" y="148853"/>
                    <a:pt x="1756373" y="296427"/>
                    <a:pt x="1270208" y="143773"/>
                  </a:cubicBezTo>
                  <a:cubicBezTo>
                    <a:pt x="1115104" y="140217"/>
                    <a:pt x="1215986" y="80146"/>
                    <a:pt x="762667" y="77352"/>
                  </a:cubicBezTo>
                  <a:cubicBezTo>
                    <a:pt x="558816" y="40903"/>
                    <a:pt x="472792" y="19821"/>
                    <a:pt x="338543" y="14487"/>
                  </a:cubicBezTo>
                  <a:cubicBezTo>
                    <a:pt x="338543" y="14614"/>
                    <a:pt x="338543" y="14614"/>
                    <a:pt x="338543" y="14741"/>
                  </a:cubicBezTo>
                  <a:cubicBezTo>
                    <a:pt x="338282" y="14995"/>
                    <a:pt x="338282" y="14741"/>
                    <a:pt x="338022" y="14360"/>
                  </a:cubicBezTo>
                  <a:cubicBezTo>
                    <a:pt x="287711" y="12455"/>
                    <a:pt x="231143" y="12582"/>
                    <a:pt x="158675" y="14995"/>
                  </a:cubicBezTo>
                  <a:cubicBezTo>
                    <a:pt x="-150004" y="-211954"/>
                    <a:pt x="89074" y="2209555"/>
                    <a:pt x="76301" y="2390022"/>
                  </a:cubicBezTo>
                  <a:cubicBezTo>
                    <a:pt x="846344" y="2370845"/>
                    <a:pt x="13039594" y="2429138"/>
                    <a:pt x="12980139" y="2368813"/>
                  </a:cubicBezTo>
                  <a:close/>
                  <a:moveTo>
                    <a:pt x="960261" y="92592"/>
                  </a:moveTo>
                  <a:cubicBezTo>
                    <a:pt x="958697" y="92719"/>
                    <a:pt x="958957" y="86877"/>
                    <a:pt x="960261" y="92592"/>
                  </a:cubicBezTo>
                  <a:close/>
                </a:path>
              </a:pathLst>
            </a:custGeom>
            <a:blipFill>
              <a:blip r:embed="rId3"/>
              <a:stretch>
                <a:fillRect t="-130508" b="-130508"/>
              </a:stretch>
            </a:blipFill>
          </p:spPr>
        </p:sp>
      </p:grpSp>
      <p:grpSp>
        <p:nvGrpSpPr>
          <p:cNvPr id="5" name="Group 5"/>
          <p:cNvGrpSpPr/>
          <p:nvPr/>
        </p:nvGrpSpPr>
        <p:grpSpPr>
          <a:xfrm>
            <a:off x="12665544" y="2389604"/>
            <a:ext cx="5622456" cy="5556088"/>
            <a:chOff x="0" y="0"/>
            <a:chExt cx="871066" cy="860783"/>
          </a:xfrm>
        </p:grpSpPr>
        <p:sp>
          <p:nvSpPr>
            <p:cNvPr id="6" name="Freeform 6"/>
            <p:cNvSpPr/>
            <p:nvPr/>
          </p:nvSpPr>
          <p:spPr>
            <a:xfrm>
              <a:off x="0" y="0"/>
              <a:ext cx="871066" cy="860783"/>
            </a:xfrm>
            <a:custGeom>
              <a:avLst/>
              <a:gdLst/>
              <a:ahLst/>
              <a:cxnLst/>
              <a:rect l="l" t="t" r="r" b="b"/>
              <a:pathLst>
                <a:path w="871066" h="860783">
                  <a:moveTo>
                    <a:pt x="435533" y="0"/>
                  </a:moveTo>
                  <a:cubicBezTo>
                    <a:pt x="194995" y="0"/>
                    <a:pt x="0" y="192693"/>
                    <a:pt x="0" y="430392"/>
                  </a:cubicBezTo>
                  <a:cubicBezTo>
                    <a:pt x="0" y="668090"/>
                    <a:pt x="194995" y="860783"/>
                    <a:pt x="435533" y="860783"/>
                  </a:cubicBezTo>
                  <a:cubicBezTo>
                    <a:pt x="676071" y="860783"/>
                    <a:pt x="871066" y="668090"/>
                    <a:pt x="871066" y="430392"/>
                  </a:cubicBezTo>
                  <a:cubicBezTo>
                    <a:pt x="871066" y="192693"/>
                    <a:pt x="676071" y="0"/>
                    <a:pt x="435533" y="0"/>
                  </a:cubicBezTo>
                  <a:close/>
                </a:path>
              </a:pathLst>
            </a:custGeom>
            <a:blipFill>
              <a:blip r:embed="rId4"/>
              <a:stretch>
                <a:fillRect l="-50108" r="-50108"/>
              </a:stretch>
            </a:blipFill>
          </p:spPr>
        </p:sp>
      </p:grpSp>
      <p:sp>
        <p:nvSpPr>
          <p:cNvPr id="7" name="Freeform 7"/>
          <p:cNvSpPr/>
          <p:nvPr/>
        </p:nvSpPr>
        <p:spPr>
          <a:xfrm rot="350215">
            <a:off x="6202959" y="592798"/>
            <a:ext cx="6722743" cy="3593612"/>
          </a:xfrm>
          <a:custGeom>
            <a:avLst/>
            <a:gdLst/>
            <a:ahLst/>
            <a:cxnLst/>
            <a:rect l="l" t="t" r="r" b="b"/>
            <a:pathLst>
              <a:path w="6722743" h="3593612">
                <a:moveTo>
                  <a:pt x="0" y="0"/>
                </a:moveTo>
                <a:lnTo>
                  <a:pt x="6722744" y="0"/>
                </a:lnTo>
                <a:lnTo>
                  <a:pt x="6722744" y="3593612"/>
                </a:lnTo>
                <a:lnTo>
                  <a:pt x="0" y="359361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TextBox 8"/>
          <p:cNvSpPr txBox="1"/>
          <p:nvPr/>
        </p:nvSpPr>
        <p:spPr>
          <a:xfrm>
            <a:off x="2798515" y="3391278"/>
            <a:ext cx="9608577" cy="3533690"/>
          </a:xfrm>
          <a:prstGeom prst="rect">
            <a:avLst/>
          </a:prstGeom>
        </p:spPr>
        <p:txBody>
          <a:bodyPr lIns="0" tIns="0" rIns="0" bIns="0" rtlCol="0" anchor="t">
            <a:spAutoFit/>
          </a:bodyPr>
          <a:lstStyle/>
          <a:p>
            <a:pPr algn="l">
              <a:lnSpc>
                <a:spcPts val="12072"/>
              </a:lnSpc>
            </a:pPr>
            <a:r>
              <a:rPr lang="en-US" sz="13122">
                <a:solidFill>
                  <a:srgbClr val="E2DFCD"/>
                </a:solidFill>
                <a:latin typeface="Rustic Printed Stamp"/>
                <a:ea typeface="Rustic Printed Stamp"/>
                <a:cs typeface="Rustic Printed Stamp"/>
                <a:sym typeface="Rustic Printed Stamp"/>
              </a:rPr>
              <a:t>GRAZIE PER L’ATTENZIONE</a:t>
            </a:r>
          </a:p>
        </p:txBody>
      </p:sp>
      <p:sp>
        <p:nvSpPr>
          <p:cNvPr id="9" name="Freeform 9"/>
          <p:cNvSpPr/>
          <p:nvPr/>
        </p:nvSpPr>
        <p:spPr>
          <a:xfrm rot="-10063787">
            <a:off x="-109180" y="6066529"/>
            <a:ext cx="6136543" cy="3280261"/>
          </a:xfrm>
          <a:custGeom>
            <a:avLst/>
            <a:gdLst/>
            <a:ahLst/>
            <a:cxnLst/>
            <a:rect l="l" t="t" r="r" b="b"/>
            <a:pathLst>
              <a:path w="6136543" h="3280261">
                <a:moveTo>
                  <a:pt x="0" y="0"/>
                </a:moveTo>
                <a:lnTo>
                  <a:pt x="6136543" y="0"/>
                </a:lnTo>
                <a:lnTo>
                  <a:pt x="6136543" y="3280262"/>
                </a:lnTo>
                <a:lnTo>
                  <a:pt x="0" y="3280262"/>
                </a:lnTo>
                <a:lnTo>
                  <a:pt x="0" y="0"/>
                </a:lnTo>
                <a:close/>
              </a:path>
            </a:pathLst>
          </a:custGeom>
          <a:blipFill>
            <a:blip>
              <a:extLst>
                <a:ext uri="{96DAC541-7B7A-43D3-8B79-37D633B846F1}">
                  <asvg:svgBlip xmlns:asvg="http://schemas.microsoft.com/office/drawing/2016/SVG/main" r:embed="rId5"/>
                </a:ext>
              </a:extLst>
            </a:blip>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Personalizzato</PresentationFormat>
  <Paragraphs>0</Paragraphs>
  <Slides>8</Slides>
  <Notes>0</Notes>
  <HiddenSlides>0</HiddenSlides>
  <MMClips>0</MMClips>
  <ScaleCrop>false</ScaleCrop>
  <HeadingPairs>
    <vt:vector size="4" baseType="variant">
      <vt:variant>
        <vt:lpstr>Tema</vt:lpstr>
      </vt:variant>
      <vt:variant>
        <vt:i4>1</vt:i4>
      </vt:variant>
      <vt:variant>
        <vt:lpstr>Titoli diapositive</vt:lpstr>
      </vt:variant>
      <vt:variant>
        <vt:i4>8</vt:i4>
      </vt:variant>
    </vt:vector>
  </HeadingPairs>
  <TitlesOfParts>
    <vt:vector size="9" baseType="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econda hg</dc:title>
  <cp:revision>2</cp:revision>
  <dcterms:created xsi:type="dcterms:W3CDTF">2006-08-16T00:00:00Z</dcterms:created>
  <dcterms:modified xsi:type="dcterms:W3CDTF">2026-05-25T13:08:00Z</dcterms:modified>
  <dc:identifier>DAHHpzR7MYA</dc:identifier>
</cp:coreProperties>
</file>