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Open Sans 1 Bold" panose="020B0604020202020204" charset="0"/>
      <p:regular r:id="rId11"/>
    </p:embeddedFont>
    <p:embeddedFont>
      <p:font typeface="True Typewriter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81647" y="-265765"/>
            <a:ext cx="18451295" cy="3275665"/>
          </a:xfrm>
          <a:custGeom>
            <a:avLst/>
            <a:gdLst/>
            <a:ahLst/>
            <a:cxnLst/>
            <a:rect l="l" t="t" r="r" b="b"/>
            <a:pathLst>
              <a:path w="18451295" h="3275665">
                <a:moveTo>
                  <a:pt x="18451294" y="0"/>
                </a:moveTo>
                <a:lnTo>
                  <a:pt x="0" y="0"/>
                </a:lnTo>
                <a:lnTo>
                  <a:pt x="0" y="3275665"/>
                </a:lnTo>
                <a:lnTo>
                  <a:pt x="18451294" y="32756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2"/>
            <a:stretch>
              <a:fillRect t="-225029" b="-4994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559713" y="2929937"/>
            <a:ext cx="21320939" cy="8436059"/>
            <a:chOff x="0" y="0"/>
            <a:chExt cx="28427919" cy="112480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30874" cy="10972800"/>
            </a:xfrm>
            <a:custGeom>
              <a:avLst/>
              <a:gdLst/>
              <a:ahLst/>
              <a:cxnLst/>
              <a:rect l="l" t="t" r="r" b="b"/>
              <a:pathLst>
                <a:path w="19530874" h="10972800">
                  <a:moveTo>
                    <a:pt x="0" y="0"/>
                  </a:moveTo>
                  <a:lnTo>
                    <a:pt x="19530874" y="0"/>
                  </a:lnTo>
                  <a:lnTo>
                    <a:pt x="19530874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9378474" y="106617"/>
              <a:ext cx="9049445" cy="11141461"/>
            </a:xfrm>
            <a:custGeom>
              <a:avLst/>
              <a:gdLst/>
              <a:ahLst/>
              <a:cxnLst/>
              <a:rect l="l" t="t" r="r" b="b"/>
              <a:pathLst>
                <a:path w="9049445" h="11141461">
                  <a:moveTo>
                    <a:pt x="0" y="0"/>
                  </a:moveTo>
                  <a:lnTo>
                    <a:pt x="9049445" y="0"/>
                  </a:lnTo>
                  <a:lnTo>
                    <a:pt x="9049445" y="11141462"/>
                  </a:lnTo>
                  <a:lnTo>
                    <a:pt x="0" y="11141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8372" r="-76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-6116297">
            <a:off x="5206796" y="-852523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3"/>
                </a:lnTo>
                <a:lnTo>
                  <a:pt x="0" y="106934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79948" y="1829686"/>
            <a:ext cx="7928105" cy="22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7"/>
              </a:lnSpc>
            </a:pPr>
            <a:r>
              <a:rPr lang="en-US" sz="1010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ROMA CITTÀ APERTA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74162" y="6473077"/>
            <a:ext cx="3339675" cy="87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8"/>
              </a:lnSpc>
            </a:pPr>
            <a:r>
              <a:rPr lang="en-US" sz="1398" b="1" u="none" strike="noStrike">
                <a:solidFill>
                  <a:srgbClr val="423C3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Presentato da:</a:t>
            </a:r>
          </a:p>
          <a:p>
            <a:pPr marL="0" lvl="1" indent="0" algn="ctr">
              <a:lnSpc>
                <a:spcPts val="1748"/>
              </a:lnSpc>
            </a:pPr>
            <a:r>
              <a:rPr lang="en-US" sz="1398" b="1" u="none" strike="noStrike">
                <a:solidFill>
                  <a:srgbClr val="423C3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Mouad Mahi, Elia Mattone, Claudio Spinelli, Brandon Soliven  </a:t>
            </a:r>
          </a:p>
          <a:p>
            <a:pPr marL="0" lvl="0" indent="0" algn="ctr">
              <a:lnSpc>
                <a:spcPts val="1748"/>
              </a:lnSpc>
            </a:pPr>
            <a:endParaRPr lang="en-US" sz="1398" b="1" u="none" strike="noStrike">
              <a:solidFill>
                <a:srgbClr val="423C32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95357" y="4359230"/>
            <a:ext cx="7830105" cy="178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7"/>
              </a:lnSpc>
            </a:pPr>
            <a:r>
              <a:rPr lang="en-US" sz="8022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La resistenza italiana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9183035"/>
            <a:ext cx="18451295" cy="1103965"/>
          </a:xfrm>
          <a:custGeom>
            <a:avLst/>
            <a:gdLst/>
            <a:ahLst/>
            <a:cxnLst/>
            <a:rect l="l" t="t" r="r" b="b"/>
            <a:pathLst>
              <a:path w="18451295" h="1103965">
                <a:moveTo>
                  <a:pt x="18451295" y="0"/>
                </a:moveTo>
                <a:lnTo>
                  <a:pt x="0" y="0"/>
                </a:lnTo>
                <a:lnTo>
                  <a:pt x="0" y="1103965"/>
                </a:lnTo>
                <a:lnTo>
                  <a:pt x="18451295" y="1103965"/>
                </a:lnTo>
                <a:lnTo>
                  <a:pt x="18451295" y="0"/>
                </a:lnTo>
                <a:close/>
              </a:path>
            </a:pathLst>
          </a:custGeom>
          <a:blipFill>
            <a:blip r:embed="rId3"/>
            <a:stretch>
              <a:fillRect t="-761748" b="-250883"/>
            </a:stretch>
          </a:blipFill>
        </p:spPr>
      </p:sp>
      <p:sp>
        <p:nvSpPr>
          <p:cNvPr id="4" name="Freeform 4"/>
          <p:cNvSpPr/>
          <p:nvPr/>
        </p:nvSpPr>
        <p:spPr>
          <a:xfrm rot="-334726" flipH="1">
            <a:off x="3469497" y="-6830334"/>
            <a:ext cx="11815447" cy="10116977"/>
          </a:xfrm>
          <a:custGeom>
            <a:avLst/>
            <a:gdLst/>
            <a:ahLst/>
            <a:cxnLst/>
            <a:rect l="l" t="t" r="r" b="b"/>
            <a:pathLst>
              <a:path w="11815447" h="10116977">
                <a:moveTo>
                  <a:pt x="11815448" y="0"/>
                </a:moveTo>
                <a:lnTo>
                  <a:pt x="0" y="0"/>
                </a:lnTo>
                <a:lnTo>
                  <a:pt x="0" y="10116977"/>
                </a:lnTo>
                <a:lnTo>
                  <a:pt x="11815448" y="10116977"/>
                </a:lnTo>
                <a:lnTo>
                  <a:pt x="1181544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61595" y="881797"/>
            <a:ext cx="7928105" cy="1253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7"/>
              </a:lnSpc>
            </a:pPr>
            <a:r>
              <a:rPr lang="en-US" sz="10100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INTRODUZIONE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91572" y="3508353"/>
            <a:ext cx="12039600" cy="4545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8"/>
              </a:lnSpc>
              <a:spcBef>
                <a:spcPct val="0"/>
              </a:spcBef>
            </a:pPr>
            <a:r>
              <a:rPr lang="en-US" sz="25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“Roma città aperta”, diretto da Roberto Rossellini nel 1945, è uno dei film più importanti del neorealismo italiano. La pellicola è ambientata a Roma durante l’occupazione nazista del 1944 e racconta le vicende di cittadini comuni e membri della Resistenza che cercano di vivere e resistere in tempi difficili. Il film mostra con grande realismo le difficoltà quotidiane, le paure e i sacrifici di chi si trova coinvolto nella guerra, mettendo in luce la forza e la solidarietà delle persone comuni, come Pina, giovane donna madre di un bambino, che cerca di affrontare le difficoltà quotidiane e proteggere la sua famiglia, mentre il marito è lontano. Francesco, un prete, che aiuta i membri della Resistenza nascondendo partigiani e portando messaggi segreti. Manfredi e Marcello invece sono attivi nella lotta partigiana, organizzando fughe e coordinando azioni contro i nazisti.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32747" flipH="1">
            <a:off x="5464852" y="1667428"/>
            <a:ext cx="10846283" cy="9287130"/>
          </a:xfrm>
          <a:custGeom>
            <a:avLst/>
            <a:gdLst/>
            <a:ahLst/>
            <a:cxnLst/>
            <a:rect l="l" t="t" r="r" b="b"/>
            <a:pathLst>
              <a:path w="10846283" h="9287130">
                <a:moveTo>
                  <a:pt x="10846284" y="0"/>
                </a:moveTo>
                <a:lnTo>
                  <a:pt x="0" y="0"/>
                </a:lnTo>
                <a:lnTo>
                  <a:pt x="0" y="9287130"/>
                </a:lnTo>
                <a:lnTo>
                  <a:pt x="10846284" y="9287130"/>
                </a:lnTo>
                <a:lnTo>
                  <a:pt x="1084628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02549" flipH="1">
            <a:off x="1750102" y="1721482"/>
            <a:ext cx="10846283" cy="9287130"/>
          </a:xfrm>
          <a:custGeom>
            <a:avLst/>
            <a:gdLst/>
            <a:ahLst/>
            <a:cxnLst/>
            <a:rect l="l" t="t" r="r" b="b"/>
            <a:pathLst>
              <a:path w="10846283" h="9287130">
                <a:moveTo>
                  <a:pt x="10846284" y="0"/>
                </a:moveTo>
                <a:lnTo>
                  <a:pt x="0" y="0"/>
                </a:lnTo>
                <a:lnTo>
                  <a:pt x="0" y="9287131"/>
                </a:lnTo>
                <a:lnTo>
                  <a:pt x="10846284" y="9287131"/>
                </a:lnTo>
                <a:lnTo>
                  <a:pt x="1084628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0" y="9183035"/>
            <a:ext cx="18451295" cy="1103965"/>
          </a:xfrm>
          <a:custGeom>
            <a:avLst/>
            <a:gdLst/>
            <a:ahLst/>
            <a:cxnLst/>
            <a:rect l="l" t="t" r="r" b="b"/>
            <a:pathLst>
              <a:path w="18451295" h="1103965">
                <a:moveTo>
                  <a:pt x="18451295" y="0"/>
                </a:moveTo>
                <a:lnTo>
                  <a:pt x="0" y="0"/>
                </a:lnTo>
                <a:lnTo>
                  <a:pt x="0" y="1103965"/>
                </a:lnTo>
                <a:lnTo>
                  <a:pt x="18451295" y="1103965"/>
                </a:lnTo>
                <a:lnTo>
                  <a:pt x="18451295" y="0"/>
                </a:lnTo>
                <a:close/>
              </a:path>
            </a:pathLst>
          </a:custGeom>
          <a:blipFill>
            <a:blip r:embed="rId4"/>
            <a:stretch>
              <a:fillRect t="-761748" b="-250883"/>
            </a:stretch>
          </a:blipFill>
        </p:spPr>
      </p:sp>
      <p:sp>
        <p:nvSpPr>
          <p:cNvPr id="6" name="Freeform 6"/>
          <p:cNvSpPr/>
          <p:nvPr/>
        </p:nvSpPr>
        <p:spPr>
          <a:xfrm rot="-334726" flipH="1">
            <a:off x="-12180078" y="-6535059"/>
            <a:ext cx="11815447" cy="10116977"/>
          </a:xfrm>
          <a:custGeom>
            <a:avLst/>
            <a:gdLst/>
            <a:ahLst/>
            <a:cxnLst/>
            <a:rect l="l" t="t" r="r" b="b"/>
            <a:pathLst>
              <a:path w="11815447" h="10116977">
                <a:moveTo>
                  <a:pt x="11815448" y="0"/>
                </a:moveTo>
                <a:lnTo>
                  <a:pt x="0" y="0"/>
                </a:lnTo>
                <a:lnTo>
                  <a:pt x="0" y="10116977"/>
                </a:lnTo>
                <a:lnTo>
                  <a:pt x="11815448" y="10116977"/>
                </a:lnTo>
                <a:lnTo>
                  <a:pt x="1181544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42591" y="2072327"/>
            <a:ext cx="10821281" cy="7110708"/>
          </a:xfrm>
          <a:custGeom>
            <a:avLst/>
            <a:gdLst/>
            <a:ahLst/>
            <a:cxnLst/>
            <a:rect l="l" t="t" r="r" b="b"/>
            <a:pathLst>
              <a:path w="10821281" h="7110708">
                <a:moveTo>
                  <a:pt x="0" y="0"/>
                </a:moveTo>
                <a:lnTo>
                  <a:pt x="10821281" y="0"/>
                </a:lnTo>
                <a:lnTo>
                  <a:pt x="10821281" y="7110708"/>
                </a:lnTo>
                <a:lnTo>
                  <a:pt x="0" y="7110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89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15007" y="485775"/>
            <a:ext cx="10821281" cy="1253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7"/>
              </a:lnSpc>
            </a:pPr>
            <a:r>
              <a:rPr lang="en-US" sz="1010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L’ITALIA DIVISA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9126936" y="751757"/>
            <a:ext cx="9654687" cy="9150033"/>
          </a:xfrm>
          <a:custGeom>
            <a:avLst/>
            <a:gdLst/>
            <a:ahLst/>
            <a:cxnLst/>
            <a:rect l="l" t="t" r="r" b="b"/>
            <a:pathLst>
              <a:path w="9654687" h="9150033">
                <a:moveTo>
                  <a:pt x="9654687" y="0"/>
                </a:moveTo>
                <a:lnTo>
                  <a:pt x="0" y="0"/>
                </a:lnTo>
                <a:lnTo>
                  <a:pt x="0" y="9150034"/>
                </a:lnTo>
                <a:lnTo>
                  <a:pt x="9654687" y="9150034"/>
                </a:lnTo>
                <a:lnTo>
                  <a:pt x="9654687" y="0"/>
                </a:lnTo>
                <a:close/>
              </a:path>
            </a:pathLst>
          </a:custGeom>
          <a:blipFill>
            <a:blip r:embed="rId3"/>
            <a:stretch>
              <a:fillRect l="-4857" r="-8362" b="-2291"/>
            </a:stretch>
          </a:blipFill>
        </p:spPr>
      </p:sp>
      <p:sp>
        <p:nvSpPr>
          <p:cNvPr id="4" name="Freeform 4"/>
          <p:cNvSpPr/>
          <p:nvPr/>
        </p:nvSpPr>
        <p:spPr>
          <a:xfrm rot="-6116297">
            <a:off x="20051787" y="-154000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4"/>
                </a:lnTo>
                <a:lnTo>
                  <a:pt x="0" y="10693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81647" y="9773585"/>
            <a:ext cx="18451295" cy="761065"/>
          </a:xfrm>
          <a:custGeom>
            <a:avLst/>
            <a:gdLst/>
            <a:ahLst/>
            <a:cxnLst/>
            <a:rect l="l" t="t" r="r" b="b"/>
            <a:pathLst>
              <a:path w="18451295" h="761065">
                <a:moveTo>
                  <a:pt x="18451294" y="0"/>
                </a:moveTo>
                <a:lnTo>
                  <a:pt x="0" y="0"/>
                </a:lnTo>
                <a:lnTo>
                  <a:pt x="0" y="761065"/>
                </a:lnTo>
                <a:lnTo>
                  <a:pt x="18451294" y="7610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5"/>
            <a:stretch>
              <a:fillRect t="-1150011" b="-363919"/>
            </a:stretch>
          </a:blipFill>
        </p:spPr>
      </p:sp>
      <p:sp>
        <p:nvSpPr>
          <p:cNvPr id="6" name="Freeform 6"/>
          <p:cNvSpPr/>
          <p:nvPr/>
        </p:nvSpPr>
        <p:spPr>
          <a:xfrm rot="1898017">
            <a:off x="9618923" y="656824"/>
            <a:ext cx="3981924" cy="4578889"/>
          </a:xfrm>
          <a:custGeom>
            <a:avLst/>
            <a:gdLst/>
            <a:ahLst/>
            <a:cxnLst/>
            <a:rect l="l" t="t" r="r" b="b"/>
            <a:pathLst>
              <a:path w="3981924" h="4578889">
                <a:moveTo>
                  <a:pt x="0" y="0"/>
                </a:moveTo>
                <a:lnTo>
                  <a:pt x="3981924" y="0"/>
                </a:lnTo>
                <a:lnTo>
                  <a:pt x="3981924" y="4578888"/>
                </a:lnTo>
                <a:lnTo>
                  <a:pt x="0" y="4578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8224" t="-20146" r="-42622" b="-4327"/>
            </a:stretch>
          </a:blipFill>
        </p:spPr>
      </p:sp>
      <p:sp>
        <p:nvSpPr>
          <p:cNvPr id="7" name="Freeform 7"/>
          <p:cNvSpPr/>
          <p:nvPr/>
        </p:nvSpPr>
        <p:spPr>
          <a:xfrm rot="668073">
            <a:off x="10571914" y="4950146"/>
            <a:ext cx="6023383" cy="4800436"/>
          </a:xfrm>
          <a:custGeom>
            <a:avLst/>
            <a:gdLst/>
            <a:ahLst/>
            <a:cxnLst/>
            <a:rect l="l" t="t" r="r" b="b"/>
            <a:pathLst>
              <a:path w="6023383" h="4800436">
                <a:moveTo>
                  <a:pt x="0" y="0"/>
                </a:moveTo>
                <a:lnTo>
                  <a:pt x="6023384" y="0"/>
                </a:lnTo>
                <a:lnTo>
                  <a:pt x="6023384" y="4800436"/>
                </a:lnTo>
                <a:lnTo>
                  <a:pt x="0" y="4800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736" r="-43130" b="-7959"/>
            </a:stretch>
          </a:blipFill>
        </p:spPr>
      </p:sp>
      <p:sp>
        <p:nvSpPr>
          <p:cNvPr id="8" name="Freeform 8"/>
          <p:cNvSpPr/>
          <p:nvPr/>
        </p:nvSpPr>
        <p:spPr>
          <a:xfrm rot="-1802807">
            <a:off x="13799148" y="806582"/>
            <a:ext cx="4639379" cy="4578889"/>
          </a:xfrm>
          <a:custGeom>
            <a:avLst/>
            <a:gdLst/>
            <a:ahLst/>
            <a:cxnLst/>
            <a:rect l="l" t="t" r="r" b="b"/>
            <a:pathLst>
              <a:path w="4639379" h="4578889">
                <a:moveTo>
                  <a:pt x="0" y="0"/>
                </a:moveTo>
                <a:lnTo>
                  <a:pt x="4639379" y="0"/>
                </a:lnTo>
                <a:lnTo>
                  <a:pt x="4639379" y="4578889"/>
                </a:lnTo>
                <a:lnTo>
                  <a:pt x="0" y="45788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2553" r="-1642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3754" y="778819"/>
            <a:ext cx="6282040" cy="182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1"/>
              </a:lnSpc>
            </a:pPr>
            <a:r>
              <a:rPr lang="en-US" sz="8051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CONTESTO STORICO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4523" y="3163750"/>
            <a:ext cx="7258170" cy="5539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16"/>
              </a:lnSpc>
            </a:pPr>
            <a:r>
              <a:rPr lang="en-US" sz="2093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Il film è ambientato a Roma nel 1944, durante la Seconda guerra mondiale, in un momento in cui la città era occupata dalle truppe tedesche dopo l’armistizio italiano del 1943. L’Italia era divisa: al Nord si trovava la Repubblica Sociale Italiana sotto il controllo nazista, mentre al Sud avanzavano le forze alleate. La popolazione civile viveva sotto costante paura, tra rastrellamenti, bombardamenti e repressioni.</a:t>
            </a:r>
          </a:p>
          <a:p>
            <a:pPr algn="just">
              <a:lnSpc>
                <a:spcPts val="2616"/>
              </a:lnSpc>
            </a:pPr>
            <a:r>
              <a:rPr lang="en-US" sz="2093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In questo contesto, nascono i movimenti di Resistenza, composti da cittadini comuni, operai, studenti e religiosi, che cercavano di sabotare l’occupazione tedesca e di aiutare gli alleati. La città di Roma diventava così teatro di attività clandestine, appostamenti e coraggio quotidiano, mentre la vita normale continuava tra difficoltà e privazioni. Roma città aperta racconta proprio questa realtà, mettendo in luce il coraggio, la sofferenza e la dignità degli italiani comuni durante l’occupazione.</a:t>
            </a:r>
          </a:p>
          <a:p>
            <a:pPr algn="just">
              <a:lnSpc>
                <a:spcPts val="2616"/>
              </a:lnSpc>
              <a:spcBef>
                <a:spcPct val="0"/>
              </a:spcBef>
            </a:pPr>
            <a:endParaRPr lang="en-US" sz="2093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3754" y="2516161"/>
            <a:ext cx="6656358" cy="579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4567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ROMA CITTA APERTA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342299" flipH="1">
            <a:off x="-211470" y="-947161"/>
            <a:ext cx="14027191" cy="4799600"/>
          </a:xfrm>
          <a:custGeom>
            <a:avLst/>
            <a:gdLst/>
            <a:ahLst/>
            <a:cxnLst/>
            <a:rect l="l" t="t" r="r" b="b"/>
            <a:pathLst>
              <a:path w="14027191" h="4799600">
                <a:moveTo>
                  <a:pt x="14027190" y="0"/>
                </a:moveTo>
                <a:lnTo>
                  <a:pt x="0" y="0"/>
                </a:lnTo>
                <a:lnTo>
                  <a:pt x="0" y="4799600"/>
                </a:lnTo>
                <a:lnTo>
                  <a:pt x="14027190" y="4799600"/>
                </a:lnTo>
                <a:lnTo>
                  <a:pt x="14027190" y="0"/>
                </a:lnTo>
                <a:close/>
              </a:path>
            </a:pathLst>
          </a:custGeom>
          <a:blipFill>
            <a:blip r:embed="rId3"/>
            <a:stretch>
              <a:fillRect t="-150245"/>
            </a:stretch>
          </a:blipFill>
        </p:spPr>
      </p:sp>
      <p:sp>
        <p:nvSpPr>
          <p:cNvPr id="4" name="Freeform 4"/>
          <p:cNvSpPr/>
          <p:nvPr/>
        </p:nvSpPr>
        <p:spPr>
          <a:xfrm rot="-6116297">
            <a:off x="20051787" y="-154000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4"/>
                </a:lnTo>
                <a:lnTo>
                  <a:pt x="0" y="10693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81647" y="9773585"/>
            <a:ext cx="18451295" cy="761065"/>
          </a:xfrm>
          <a:custGeom>
            <a:avLst/>
            <a:gdLst/>
            <a:ahLst/>
            <a:cxnLst/>
            <a:rect l="l" t="t" r="r" b="b"/>
            <a:pathLst>
              <a:path w="18451295" h="761065">
                <a:moveTo>
                  <a:pt x="18451294" y="0"/>
                </a:moveTo>
                <a:lnTo>
                  <a:pt x="0" y="0"/>
                </a:lnTo>
                <a:lnTo>
                  <a:pt x="0" y="761065"/>
                </a:lnTo>
                <a:lnTo>
                  <a:pt x="18451294" y="7610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5"/>
            <a:stretch>
              <a:fillRect t="-1150011" b="-36391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59982" y="4136323"/>
            <a:ext cx="7860912" cy="4882040"/>
          </a:xfrm>
          <a:custGeom>
            <a:avLst/>
            <a:gdLst/>
            <a:ahLst/>
            <a:cxnLst/>
            <a:rect l="l" t="t" r="r" b="b"/>
            <a:pathLst>
              <a:path w="7860912" h="4882040">
                <a:moveTo>
                  <a:pt x="0" y="0"/>
                </a:moveTo>
                <a:lnTo>
                  <a:pt x="7860911" y="0"/>
                </a:lnTo>
                <a:lnTo>
                  <a:pt x="7860911" y="4882040"/>
                </a:lnTo>
                <a:lnTo>
                  <a:pt x="0" y="4882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63754" y="778819"/>
            <a:ext cx="12292315" cy="182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1"/>
              </a:lnSpc>
            </a:pPr>
            <a:r>
              <a:rPr lang="en-US" sz="8051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RESISTENZA QUADRARO</a:t>
            </a:r>
          </a:p>
          <a:p>
            <a:pPr algn="l">
              <a:lnSpc>
                <a:spcPts val="6441"/>
              </a:lnSpc>
            </a:pPr>
            <a:r>
              <a:rPr lang="en-US" sz="8051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IL NIDO DI VESPE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38584" y="3531898"/>
            <a:ext cx="7742284" cy="6280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23"/>
              </a:lnSpc>
            </a:pPr>
            <a:r>
              <a:rPr lang="en-US" sz="24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17 Aprile 1944: Il Rastrellamento del Quadraro</a:t>
            </a:r>
          </a:p>
          <a:p>
            <a:pPr marL="539447" lvl="1" indent="-269723" algn="just">
              <a:lnSpc>
                <a:spcPts val="3123"/>
              </a:lnSpc>
              <a:buFont typeface="Arial"/>
              <a:buChar char="•"/>
            </a:pPr>
            <a:r>
              <a:rPr lang="en-US" sz="24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L’Operazione "Balena": All’alba del 17 aprile, le SS e la Gestapo circondano il Quadraro, considerato un "nido di vespe" per la sua resistenza partigiana e il rifiuto di collaborare con gli occupanti.</a:t>
            </a:r>
          </a:p>
          <a:p>
            <a:pPr marL="539447" lvl="1" indent="-269723" algn="just">
              <a:lnSpc>
                <a:spcPts val="3123"/>
              </a:lnSpc>
              <a:buFont typeface="Arial"/>
              <a:buChar char="•"/>
            </a:pPr>
            <a:r>
              <a:rPr lang="en-US" sz="24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La Deportazione: Circa 950 uomini (dai 16 ai 60 anni) vengono catturati e smistati a Cinecittà, per poi essere deportati nei campi di lavoro forzato in Germania.</a:t>
            </a:r>
          </a:p>
          <a:p>
            <a:pPr marL="539447" lvl="1" indent="-269723" algn="just">
              <a:lnSpc>
                <a:spcPts val="3123"/>
              </a:lnSpc>
              <a:buFont typeface="Arial"/>
              <a:buChar char="•"/>
            </a:pPr>
            <a:r>
              <a:rPr lang="en-US" sz="24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Il Sacrificio: È stato il più grande rastrellamento di civili a Roma dopo quello del Ghetto. Molti non fecero mai ritorno.</a:t>
            </a:r>
          </a:p>
          <a:p>
            <a:pPr marL="539447" lvl="1" indent="-269723" algn="just">
              <a:lnSpc>
                <a:spcPts val="3123"/>
              </a:lnSpc>
              <a:buFont typeface="Arial"/>
              <a:buChar char="•"/>
            </a:pPr>
            <a:r>
              <a:rPr lang="en-US" sz="249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Il Riconoscimento: Oggi il quartiere è Medaglia d'Oro al Merito Civile per il coraggio dimostrato durante l'occupazione nazifascista.</a:t>
            </a:r>
          </a:p>
          <a:p>
            <a:pPr algn="just">
              <a:lnSpc>
                <a:spcPts val="3123"/>
              </a:lnSpc>
              <a:spcBef>
                <a:spcPct val="0"/>
              </a:spcBef>
            </a:pPr>
            <a:endParaRPr lang="en-US" sz="2498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99025" y="2179617"/>
            <a:ext cx="12538775" cy="8755126"/>
          </a:xfrm>
          <a:custGeom>
            <a:avLst/>
            <a:gdLst/>
            <a:ahLst/>
            <a:cxnLst/>
            <a:rect l="l" t="t" r="r" b="b"/>
            <a:pathLst>
              <a:path w="12538775" h="8755126">
                <a:moveTo>
                  <a:pt x="0" y="0"/>
                </a:moveTo>
                <a:lnTo>
                  <a:pt x="12538775" y="0"/>
                </a:lnTo>
                <a:lnTo>
                  <a:pt x="12538775" y="8755126"/>
                </a:lnTo>
                <a:lnTo>
                  <a:pt x="0" y="87551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629"/>
            </a:stretch>
          </a:blipFill>
        </p:spPr>
      </p:sp>
      <p:sp>
        <p:nvSpPr>
          <p:cNvPr id="4" name="Freeform 4"/>
          <p:cNvSpPr/>
          <p:nvPr/>
        </p:nvSpPr>
        <p:spPr>
          <a:xfrm rot="-6116297">
            <a:off x="20051787" y="-154000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4"/>
                </a:lnTo>
                <a:lnTo>
                  <a:pt x="0" y="10693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81647" y="9773585"/>
            <a:ext cx="18451295" cy="761065"/>
          </a:xfrm>
          <a:custGeom>
            <a:avLst/>
            <a:gdLst/>
            <a:ahLst/>
            <a:cxnLst/>
            <a:rect l="l" t="t" r="r" b="b"/>
            <a:pathLst>
              <a:path w="18451295" h="761065">
                <a:moveTo>
                  <a:pt x="18451294" y="0"/>
                </a:moveTo>
                <a:lnTo>
                  <a:pt x="0" y="0"/>
                </a:lnTo>
                <a:lnTo>
                  <a:pt x="0" y="761065"/>
                </a:lnTo>
                <a:lnTo>
                  <a:pt x="18451294" y="7610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5"/>
            <a:stretch>
              <a:fillRect t="-1150011" b="-363919"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-68727">
            <a:off x="773217" y="3031493"/>
            <a:ext cx="7495148" cy="5955129"/>
            <a:chOff x="0" y="0"/>
            <a:chExt cx="3901440" cy="3099816"/>
          </a:xfrm>
        </p:grpSpPr>
        <p:sp>
          <p:nvSpPr>
            <p:cNvPr id="7" name="Freeform 7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6"/>
              <a:stretch>
                <a:fillRect t="-2777" b="-277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7"/>
              <a:stretch>
                <a:fillRect t="-29" b="-2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997842" y="881561"/>
            <a:ext cx="12292315" cy="99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9"/>
              </a:lnSpc>
            </a:pPr>
            <a:r>
              <a:rPr lang="en-US" sz="8051">
                <a:solidFill>
                  <a:srgbClr val="000000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CHI ERANO I PARTIGIANI?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69907" y="2919072"/>
            <a:ext cx="8189393" cy="705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8"/>
              </a:lnSpc>
            </a:pPr>
            <a:r>
              <a:rPr lang="en-US" sz="2398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 partigiani sono uno degli elementi centrali di Roma città aperta, il celebre film diretto da Roberto Rossellini nel 1945, ambientato durante l’occupazione nazista di Roma.</a:t>
            </a:r>
          </a:p>
          <a:p>
            <a:pPr algn="just">
              <a:lnSpc>
                <a:spcPts val="2998"/>
              </a:lnSpc>
            </a:pPr>
            <a:r>
              <a:rPr lang="en-US" sz="2398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Nel film, i partigiani rappresentano la Resistenza italiana contro i nazifascisti. </a:t>
            </a:r>
          </a:p>
          <a:p>
            <a:pPr algn="just">
              <a:lnSpc>
                <a:spcPts val="2998"/>
              </a:lnSpc>
            </a:pPr>
            <a:r>
              <a:rPr lang="en-US" sz="2398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Non sono un gruppo unico e organizzato come un esercito regolare, ma una rete clandestina di oppositori: comunisti, cattolici, militari e civili.</a:t>
            </a:r>
          </a:p>
          <a:p>
            <a:pPr algn="just">
              <a:lnSpc>
                <a:spcPts val="2998"/>
              </a:lnSpc>
            </a:pPr>
            <a:r>
              <a:rPr lang="en-US" sz="2398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Vivono nascosti e devono muoversi con molta prudenza per evitare di essere scoperti dai tedeschi. Organizzano azioni di resistenza, si scambiano informazioni segrete e si aiutano tra loro. Sono sostenuti anche dalla popolazione, che spesso rischia la vita per proteggerli.</a:t>
            </a:r>
          </a:p>
          <a:p>
            <a:pPr algn="just">
              <a:lnSpc>
                <a:spcPts val="2998"/>
              </a:lnSpc>
            </a:pPr>
            <a:r>
              <a:rPr lang="en-US" sz="2398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Attraverso questi personaggi, il film mostra il coraggio e il sacrificio di persone comuni che scelgono di lottare per la libertà, anche in condizioni molto difficili.</a:t>
            </a:r>
          </a:p>
          <a:p>
            <a:pPr algn="just">
              <a:lnSpc>
                <a:spcPts val="2998"/>
              </a:lnSpc>
            </a:pPr>
            <a:endParaRPr lang="en-US" sz="2398">
              <a:solidFill>
                <a:srgbClr val="EDE6D8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algn="just">
              <a:lnSpc>
                <a:spcPts val="2748"/>
              </a:lnSpc>
            </a:pPr>
            <a:endParaRPr lang="en-US" sz="2398">
              <a:solidFill>
                <a:srgbClr val="EDE6D8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algn="just">
              <a:lnSpc>
                <a:spcPts val="2998"/>
              </a:lnSpc>
              <a:spcBef>
                <a:spcPct val="0"/>
              </a:spcBef>
            </a:pPr>
            <a:endParaRPr lang="en-US" sz="2398">
              <a:solidFill>
                <a:srgbClr val="EDE6D8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117395">
            <a:off x="3861399" y="-905774"/>
            <a:ext cx="7404740" cy="3868947"/>
          </a:xfrm>
          <a:custGeom>
            <a:avLst/>
            <a:gdLst/>
            <a:ahLst/>
            <a:cxnLst/>
            <a:rect l="l" t="t" r="r" b="b"/>
            <a:pathLst>
              <a:path w="7404740" h="3868947">
                <a:moveTo>
                  <a:pt x="0" y="0"/>
                </a:moveTo>
                <a:lnTo>
                  <a:pt x="7404740" y="0"/>
                </a:lnTo>
                <a:lnTo>
                  <a:pt x="7404740" y="3868948"/>
                </a:lnTo>
                <a:lnTo>
                  <a:pt x="0" y="3868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0245" r="-52703"/>
            </a:stretch>
          </a:blipFill>
        </p:spPr>
      </p:sp>
      <p:sp>
        <p:nvSpPr>
          <p:cNvPr id="4" name="Freeform 4"/>
          <p:cNvSpPr/>
          <p:nvPr/>
        </p:nvSpPr>
        <p:spPr>
          <a:xfrm rot="-342299" flipH="1">
            <a:off x="7434669" y="-905774"/>
            <a:ext cx="7404740" cy="3868947"/>
          </a:xfrm>
          <a:custGeom>
            <a:avLst/>
            <a:gdLst/>
            <a:ahLst/>
            <a:cxnLst/>
            <a:rect l="l" t="t" r="r" b="b"/>
            <a:pathLst>
              <a:path w="7404740" h="3868947">
                <a:moveTo>
                  <a:pt x="7404740" y="0"/>
                </a:moveTo>
                <a:lnTo>
                  <a:pt x="0" y="0"/>
                </a:lnTo>
                <a:lnTo>
                  <a:pt x="0" y="3868948"/>
                </a:lnTo>
                <a:lnTo>
                  <a:pt x="7404740" y="3868948"/>
                </a:lnTo>
                <a:lnTo>
                  <a:pt x="7404740" y="0"/>
                </a:lnTo>
                <a:close/>
              </a:path>
            </a:pathLst>
          </a:custGeom>
          <a:blipFill>
            <a:blip r:embed="rId3"/>
            <a:stretch>
              <a:fillRect t="-150245" r="-52703"/>
            </a:stretch>
          </a:blipFill>
        </p:spPr>
      </p:sp>
      <p:sp>
        <p:nvSpPr>
          <p:cNvPr id="5" name="Freeform 5"/>
          <p:cNvSpPr/>
          <p:nvPr/>
        </p:nvSpPr>
        <p:spPr>
          <a:xfrm rot="-6116297">
            <a:off x="20051787" y="-154000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4"/>
                </a:lnTo>
                <a:lnTo>
                  <a:pt x="0" y="10693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81647" y="9773585"/>
            <a:ext cx="18451295" cy="761065"/>
          </a:xfrm>
          <a:custGeom>
            <a:avLst/>
            <a:gdLst/>
            <a:ahLst/>
            <a:cxnLst/>
            <a:rect l="l" t="t" r="r" b="b"/>
            <a:pathLst>
              <a:path w="18451295" h="761065">
                <a:moveTo>
                  <a:pt x="18451294" y="0"/>
                </a:moveTo>
                <a:lnTo>
                  <a:pt x="0" y="0"/>
                </a:lnTo>
                <a:lnTo>
                  <a:pt x="0" y="761065"/>
                </a:lnTo>
                <a:lnTo>
                  <a:pt x="18451294" y="7610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5"/>
            <a:stretch>
              <a:fillRect t="-1150011" b="-36391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55376" y="6432099"/>
            <a:ext cx="4197620" cy="3139820"/>
          </a:xfrm>
          <a:custGeom>
            <a:avLst/>
            <a:gdLst/>
            <a:ahLst/>
            <a:cxnLst/>
            <a:rect l="l" t="t" r="r" b="b"/>
            <a:pathLst>
              <a:path w="4197620" h="3139820">
                <a:moveTo>
                  <a:pt x="0" y="0"/>
                </a:moveTo>
                <a:lnTo>
                  <a:pt x="4197620" y="0"/>
                </a:lnTo>
                <a:lnTo>
                  <a:pt x="4197620" y="3139820"/>
                </a:lnTo>
                <a:lnTo>
                  <a:pt x="0" y="31398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786625" y="6398763"/>
            <a:ext cx="4220009" cy="3139820"/>
          </a:xfrm>
          <a:custGeom>
            <a:avLst/>
            <a:gdLst/>
            <a:ahLst/>
            <a:cxnLst/>
            <a:rect l="l" t="t" r="r" b="b"/>
            <a:pathLst>
              <a:path w="4220009" h="3139820">
                <a:moveTo>
                  <a:pt x="0" y="0"/>
                </a:moveTo>
                <a:lnTo>
                  <a:pt x="4220010" y="0"/>
                </a:lnTo>
                <a:lnTo>
                  <a:pt x="4220010" y="3139820"/>
                </a:lnTo>
                <a:lnTo>
                  <a:pt x="0" y="31398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64" t="-4410" r="-2384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61680" y="6398763"/>
            <a:ext cx="4197620" cy="3106484"/>
          </a:xfrm>
          <a:custGeom>
            <a:avLst/>
            <a:gdLst/>
            <a:ahLst/>
            <a:cxnLst/>
            <a:rect l="l" t="t" r="r" b="b"/>
            <a:pathLst>
              <a:path w="4197620" h="3106484">
                <a:moveTo>
                  <a:pt x="0" y="0"/>
                </a:moveTo>
                <a:lnTo>
                  <a:pt x="4197620" y="0"/>
                </a:lnTo>
                <a:lnTo>
                  <a:pt x="4197620" y="3106484"/>
                </a:lnTo>
                <a:lnTo>
                  <a:pt x="0" y="3106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158" r="-14680" b="-1085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391382" y="429744"/>
            <a:ext cx="7825001" cy="182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1"/>
              </a:lnSpc>
            </a:pPr>
            <a:r>
              <a:rPr lang="en-US" sz="8051">
                <a:solidFill>
                  <a:srgbClr val="EDE6D8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 PARTIGIANI PRINCIPALI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5376" y="2854459"/>
            <a:ext cx="4892111" cy="337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35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     </a:t>
            </a:r>
            <a:r>
              <a:rPr lang="en-US" sz="2350" u="sng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Giorgio Manfredi </a:t>
            </a:r>
          </a:p>
          <a:p>
            <a:pPr algn="l">
              <a:lnSpc>
                <a:spcPts val="2938"/>
              </a:lnSpc>
              <a:spcBef>
                <a:spcPct val="0"/>
              </a:spcBef>
            </a:pPr>
            <a:r>
              <a:rPr lang="en-US" sz="235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è il capo partigiano e il più ricercato dai nazisti. Vive nascosto e si sposta continuamente per non essere catturato. È un personaggio forte e determinato: anche quando viene arrestato e torturato, non rivela nulla. Rappresenta il coraggio e la fedeltà alla causa.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640253" y="2913612"/>
            <a:ext cx="6512754" cy="3218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u="sng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Don Pietro Pellegrini: 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è un sacerdote che collabora con i partigiani. Li aiuta a comunicare, dà sostegno morale e partecipa attivamente alla Resistenza. È ispirato a Don Giuseppe Morosini. La sua figura mostra che anche la Chiesa, in alcuni casi, ha preso posizione contro i nazisti.</a:t>
            </a:r>
          </a:p>
          <a:p>
            <a:pPr algn="ctr">
              <a:lnSpc>
                <a:spcPts val="3220"/>
              </a:lnSpc>
            </a:pPr>
            <a:endParaRPr lang="en-US" sz="2300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445461" y="2825884"/>
            <a:ext cx="5455634" cy="4018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u="sng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Pina: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 è una donna del popolo, non combatte direttamente ma aiuta i partigiani e li sostiene. È molto legata a Manfredi e agli altri resistenti. Il suo personaggio rappresenta tutte le persone comuni che, pur non essendo combattenti, partecipano alla Resistenza e ne condividono i rischi.</a:t>
            </a:r>
          </a:p>
          <a:p>
            <a:pPr algn="ctr">
              <a:lnSpc>
                <a:spcPts val="3219"/>
              </a:lnSpc>
            </a:pPr>
            <a:endParaRPr lang="en-US" sz="2299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algn="ctr">
              <a:lnSpc>
                <a:spcPts val="3219"/>
              </a:lnSpc>
            </a:pPr>
            <a:endParaRPr lang="en-US" sz="2299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23" r="-192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972325" y="-496164"/>
            <a:ext cx="11018680" cy="6846759"/>
            <a:chOff x="0" y="0"/>
            <a:chExt cx="4225028" cy="2625337"/>
          </a:xfrm>
        </p:grpSpPr>
        <p:sp>
          <p:nvSpPr>
            <p:cNvPr id="4" name="Freeform 4"/>
            <p:cNvSpPr/>
            <p:nvPr/>
          </p:nvSpPr>
          <p:spPr>
            <a:xfrm>
              <a:off x="-664" y="-1224"/>
              <a:ext cx="4223573" cy="2619931"/>
            </a:xfrm>
            <a:custGeom>
              <a:avLst/>
              <a:gdLst/>
              <a:ahLst/>
              <a:cxnLst/>
              <a:rect l="l" t="t" r="r" b="b"/>
              <a:pathLst>
                <a:path w="4223573" h="2619931">
                  <a:moveTo>
                    <a:pt x="4223432" y="2318283"/>
                  </a:moveTo>
                  <a:cubicBezTo>
                    <a:pt x="4221173" y="1663606"/>
                    <a:pt x="4194060" y="778549"/>
                    <a:pt x="4194060" y="125530"/>
                  </a:cubicBezTo>
                  <a:cubicBezTo>
                    <a:pt x="4194060" y="115585"/>
                    <a:pt x="4196320" y="105641"/>
                    <a:pt x="4196320" y="97354"/>
                  </a:cubicBezTo>
                  <a:cubicBezTo>
                    <a:pt x="4194060" y="95696"/>
                    <a:pt x="4191801" y="95696"/>
                    <a:pt x="4189541" y="94039"/>
                  </a:cubicBezTo>
                  <a:cubicBezTo>
                    <a:pt x="4189541" y="94039"/>
                    <a:pt x="4187282" y="95696"/>
                    <a:pt x="4187282" y="97354"/>
                  </a:cubicBezTo>
                  <a:cubicBezTo>
                    <a:pt x="4182763" y="105641"/>
                    <a:pt x="4173726" y="105641"/>
                    <a:pt x="4164688" y="105641"/>
                  </a:cubicBezTo>
                  <a:cubicBezTo>
                    <a:pt x="4153391" y="103983"/>
                    <a:pt x="4142095" y="95696"/>
                    <a:pt x="4128538" y="99011"/>
                  </a:cubicBezTo>
                  <a:cubicBezTo>
                    <a:pt x="4124020" y="100669"/>
                    <a:pt x="4114982" y="97354"/>
                    <a:pt x="4112723" y="94039"/>
                  </a:cubicBezTo>
                  <a:cubicBezTo>
                    <a:pt x="4105945" y="87409"/>
                    <a:pt x="4096907" y="87409"/>
                    <a:pt x="4087870" y="90724"/>
                  </a:cubicBezTo>
                  <a:cubicBezTo>
                    <a:pt x="4083351" y="92382"/>
                    <a:pt x="4078832" y="90724"/>
                    <a:pt x="4074313" y="90724"/>
                  </a:cubicBezTo>
                  <a:cubicBezTo>
                    <a:pt x="4067536" y="90724"/>
                    <a:pt x="4058498" y="89067"/>
                    <a:pt x="4051719" y="87409"/>
                  </a:cubicBezTo>
                  <a:cubicBezTo>
                    <a:pt x="4049460" y="87409"/>
                    <a:pt x="4044942" y="85752"/>
                    <a:pt x="4042682" y="85752"/>
                  </a:cubicBezTo>
                  <a:cubicBezTo>
                    <a:pt x="4035904" y="84094"/>
                    <a:pt x="4029126" y="79122"/>
                    <a:pt x="4022348" y="85752"/>
                  </a:cubicBezTo>
                  <a:cubicBezTo>
                    <a:pt x="4022348" y="85752"/>
                    <a:pt x="4017829" y="85752"/>
                    <a:pt x="4015570" y="84094"/>
                  </a:cubicBezTo>
                  <a:cubicBezTo>
                    <a:pt x="4013310" y="80780"/>
                    <a:pt x="4011051" y="75807"/>
                    <a:pt x="4008791" y="72493"/>
                  </a:cubicBezTo>
                  <a:cubicBezTo>
                    <a:pt x="4004273" y="67520"/>
                    <a:pt x="4004273" y="59233"/>
                    <a:pt x="3997495" y="55919"/>
                  </a:cubicBezTo>
                  <a:cubicBezTo>
                    <a:pt x="3992976" y="54261"/>
                    <a:pt x="3990717" y="52604"/>
                    <a:pt x="3988457" y="49289"/>
                  </a:cubicBezTo>
                  <a:cubicBezTo>
                    <a:pt x="3988457" y="47631"/>
                    <a:pt x="3983938" y="45974"/>
                    <a:pt x="3983938" y="44317"/>
                  </a:cubicBezTo>
                  <a:lnTo>
                    <a:pt x="3977160" y="39344"/>
                  </a:lnTo>
                  <a:cubicBezTo>
                    <a:pt x="3974901" y="36030"/>
                    <a:pt x="3972641" y="31057"/>
                    <a:pt x="3968123" y="29400"/>
                  </a:cubicBezTo>
                  <a:cubicBezTo>
                    <a:pt x="3959086" y="24428"/>
                    <a:pt x="3956826" y="17798"/>
                    <a:pt x="3961345" y="9511"/>
                  </a:cubicBezTo>
                  <a:cubicBezTo>
                    <a:pt x="3954567" y="7854"/>
                    <a:pt x="3950048" y="4539"/>
                    <a:pt x="3943270" y="4539"/>
                  </a:cubicBezTo>
                  <a:cubicBezTo>
                    <a:pt x="3916157" y="6196"/>
                    <a:pt x="3886786" y="9511"/>
                    <a:pt x="3859673" y="11168"/>
                  </a:cubicBezTo>
                  <a:cubicBezTo>
                    <a:pt x="3855154" y="11168"/>
                    <a:pt x="3848376" y="12826"/>
                    <a:pt x="3846117" y="14483"/>
                  </a:cubicBezTo>
                  <a:cubicBezTo>
                    <a:pt x="3828042" y="22770"/>
                    <a:pt x="3809967" y="16141"/>
                    <a:pt x="3791892" y="14483"/>
                  </a:cubicBezTo>
                  <a:cubicBezTo>
                    <a:pt x="3778336" y="14483"/>
                    <a:pt x="3764779" y="9511"/>
                    <a:pt x="3751223" y="7854"/>
                  </a:cubicBezTo>
                  <a:cubicBezTo>
                    <a:pt x="3735407" y="6196"/>
                    <a:pt x="3721851" y="7854"/>
                    <a:pt x="3706036" y="6196"/>
                  </a:cubicBezTo>
                  <a:cubicBezTo>
                    <a:pt x="3703776" y="6196"/>
                    <a:pt x="3701517" y="4539"/>
                    <a:pt x="3699258" y="2881"/>
                  </a:cubicBezTo>
                  <a:cubicBezTo>
                    <a:pt x="3694739" y="-1316"/>
                    <a:pt x="3685701" y="-46"/>
                    <a:pt x="3681182" y="1224"/>
                  </a:cubicBezTo>
                  <a:cubicBezTo>
                    <a:pt x="3674404" y="4539"/>
                    <a:pt x="3672145" y="9511"/>
                    <a:pt x="3667626" y="14483"/>
                  </a:cubicBezTo>
                  <a:cubicBezTo>
                    <a:pt x="3656329" y="16141"/>
                    <a:pt x="3640514" y="17798"/>
                    <a:pt x="3629217" y="22770"/>
                  </a:cubicBezTo>
                  <a:cubicBezTo>
                    <a:pt x="3620180" y="26085"/>
                    <a:pt x="3615661" y="27743"/>
                    <a:pt x="3608883" y="24428"/>
                  </a:cubicBezTo>
                  <a:lnTo>
                    <a:pt x="3606623" y="26085"/>
                  </a:lnTo>
                  <a:cubicBezTo>
                    <a:pt x="3611142" y="29400"/>
                    <a:pt x="3613401" y="34372"/>
                    <a:pt x="3617920" y="37687"/>
                  </a:cubicBezTo>
                  <a:cubicBezTo>
                    <a:pt x="3611142" y="39344"/>
                    <a:pt x="3602105" y="42659"/>
                    <a:pt x="3597586" y="41002"/>
                  </a:cubicBezTo>
                  <a:cubicBezTo>
                    <a:pt x="3586289" y="39344"/>
                    <a:pt x="3581770" y="42659"/>
                    <a:pt x="3572732" y="45974"/>
                  </a:cubicBezTo>
                  <a:cubicBezTo>
                    <a:pt x="3563695" y="50946"/>
                    <a:pt x="3552398" y="54261"/>
                    <a:pt x="3543361" y="57576"/>
                  </a:cubicBezTo>
                  <a:cubicBezTo>
                    <a:pt x="3541101" y="57576"/>
                    <a:pt x="3538842" y="57576"/>
                    <a:pt x="3536583" y="55919"/>
                  </a:cubicBezTo>
                  <a:cubicBezTo>
                    <a:pt x="3534323" y="55919"/>
                    <a:pt x="3532064" y="54261"/>
                    <a:pt x="3532064" y="54261"/>
                  </a:cubicBezTo>
                  <a:cubicBezTo>
                    <a:pt x="3520767" y="57576"/>
                    <a:pt x="3509470" y="60891"/>
                    <a:pt x="3498173" y="57576"/>
                  </a:cubicBezTo>
                  <a:cubicBezTo>
                    <a:pt x="3495914" y="57576"/>
                    <a:pt x="3495914" y="59233"/>
                    <a:pt x="3493655" y="59233"/>
                  </a:cubicBezTo>
                  <a:cubicBezTo>
                    <a:pt x="3480099" y="62548"/>
                    <a:pt x="3471061" y="74150"/>
                    <a:pt x="3452986" y="74150"/>
                  </a:cubicBezTo>
                  <a:cubicBezTo>
                    <a:pt x="3439430" y="74150"/>
                    <a:pt x="3425873" y="82437"/>
                    <a:pt x="3412317" y="82437"/>
                  </a:cubicBezTo>
                  <a:cubicBezTo>
                    <a:pt x="3396501" y="84094"/>
                    <a:pt x="3382945" y="87409"/>
                    <a:pt x="3369389" y="92382"/>
                  </a:cubicBezTo>
                  <a:cubicBezTo>
                    <a:pt x="3364870" y="94039"/>
                    <a:pt x="3360352" y="94039"/>
                    <a:pt x="3358092" y="94039"/>
                  </a:cubicBezTo>
                  <a:cubicBezTo>
                    <a:pt x="3346795" y="90724"/>
                    <a:pt x="3340017" y="95696"/>
                    <a:pt x="3335498" y="100669"/>
                  </a:cubicBezTo>
                  <a:cubicBezTo>
                    <a:pt x="3324201" y="112270"/>
                    <a:pt x="3306127" y="115585"/>
                    <a:pt x="3290311" y="118900"/>
                  </a:cubicBezTo>
                  <a:cubicBezTo>
                    <a:pt x="3269977" y="122215"/>
                    <a:pt x="3249642" y="123872"/>
                    <a:pt x="3229308" y="125530"/>
                  </a:cubicBezTo>
                  <a:cubicBezTo>
                    <a:pt x="3227048" y="125530"/>
                    <a:pt x="3224789" y="130502"/>
                    <a:pt x="3220271" y="132159"/>
                  </a:cubicBezTo>
                  <a:cubicBezTo>
                    <a:pt x="3218011" y="132159"/>
                    <a:pt x="3215751" y="130502"/>
                    <a:pt x="3215751" y="130502"/>
                  </a:cubicBezTo>
                  <a:cubicBezTo>
                    <a:pt x="3204455" y="140446"/>
                    <a:pt x="3197677" y="155363"/>
                    <a:pt x="3175083" y="153706"/>
                  </a:cubicBezTo>
                  <a:lnTo>
                    <a:pt x="3172824" y="153706"/>
                  </a:lnTo>
                  <a:cubicBezTo>
                    <a:pt x="3154749" y="161993"/>
                    <a:pt x="3136674" y="158678"/>
                    <a:pt x="3120858" y="155363"/>
                  </a:cubicBezTo>
                  <a:cubicBezTo>
                    <a:pt x="3116339" y="155363"/>
                    <a:pt x="3109561" y="152048"/>
                    <a:pt x="3107302" y="148733"/>
                  </a:cubicBezTo>
                  <a:cubicBezTo>
                    <a:pt x="3100524" y="138789"/>
                    <a:pt x="3082449" y="135474"/>
                    <a:pt x="3068892" y="138789"/>
                  </a:cubicBezTo>
                  <a:cubicBezTo>
                    <a:pt x="3057595" y="142104"/>
                    <a:pt x="3046299" y="143761"/>
                    <a:pt x="3035002" y="147076"/>
                  </a:cubicBezTo>
                  <a:cubicBezTo>
                    <a:pt x="3016927" y="150391"/>
                    <a:pt x="3001111" y="152048"/>
                    <a:pt x="2983036" y="145419"/>
                  </a:cubicBezTo>
                  <a:cubicBezTo>
                    <a:pt x="2964961" y="138789"/>
                    <a:pt x="2951405" y="143761"/>
                    <a:pt x="2942368" y="158678"/>
                  </a:cubicBezTo>
                  <a:cubicBezTo>
                    <a:pt x="2935590" y="168622"/>
                    <a:pt x="2917514" y="170280"/>
                    <a:pt x="2906217" y="161993"/>
                  </a:cubicBezTo>
                  <a:cubicBezTo>
                    <a:pt x="2899439" y="157020"/>
                    <a:pt x="2894921" y="158678"/>
                    <a:pt x="2888143" y="161993"/>
                  </a:cubicBezTo>
                  <a:lnTo>
                    <a:pt x="2874586" y="171937"/>
                  </a:lnTo>
                  <a:cubicBezTo>
                    <a:pt x="2872327" y="173595"/>
                    <a:pt x="2867808" y="173595"/>
                    <a:pt x="2865549" y="173595"/>
                  </a:cubicBezTo>
                  <a:lnTo>
                    <a:pt x="2851993" y="173595"/>
                  </a:lnTo>
                  <a:cubicBezTo>
                    <a:pt x="2842955" y="173595"/>
                    <a:pt x="2833918" y="171937"/>
                    <a:pt x="2824880" y="170280"/>
                  </a:cubicBezTo>
                  <a:cubicBezTo>
                    <a:pt x="2813583" y="168622"/>
                    <a:pt x="2804546" y="163650"/>
                    <a:pt x="2793249" y="161993"/>
                  </a:cubicBezTo>
                  <a:cubicBezTo>
                    <a:pt x="2775174" y="160335"/>
                    <a:pt x="2770655" y="148733"/>
                    <a:pt x="2763877" y="140446"/>
                  </a:cubicBezTo>
                  <a:cubicBezTo>
                    <a:pt x="2759358" y="135474"/>
                    <a:pt x="2750321" y="128845"/>
                    <a:pt x="2741283" y="130502"/>
                  </a:cubicBezTo>
                  <a:cubicBezTo>
                    <a:pt x="2732246" y="133817"/>
                    <a:pt x="2723208" y="130502"/>
                    <a:pt x="2716430" y="128845"/>
                  </a:cubicBezTo>
                  <a:cubicBezTo>
                    <a:pt x="2714171" y="128845"/>
                    <a:pt x="2709652" y="127187"/>
                    <a:pt x="2707393" y="127187"/>
                  </a:cubicBezTo>
                  <a:cubicBezTo>
                    <a:pt x="2691577" y="123872"/>
                    <a:pt x="2680280" y="130502"/>
                    <a:pt x="2668983" y="138789"/>
                  </a:cubicBezTo>
                  <a:lnTo>
                    <a:pt x="2659946" y="145419"/>
                  </a:lnTo>
                  <a:cubicBezTo>
                    <a:pt x="2657687" y="147076"/>
                    <a:pt x="2657687" y="150391"/>
                    <a:pt x="2655427" y="152048"/>
                  </a:cubicBezTo>
                  <a:cubicBezTo>
                    <a:pt x="2641871" y="160335"/>
                    <a:pt x="2628315" y="157020"/>
                    <a:pt x="2612499" y="152048"/>
                  </a:cubicBezTo>
                  <a:cubicBezTo>
                    <a:pt x="2598943" y="147076"/>
                    <a:pt x="2583127" y="152048"/>
                    <a:pt x="2578608" y="161993"/>
                  </a:cubicBezTo>
                  <a:cubicBezTo>
                    <a:pt x="2576349" y="168622"/>
                    <a:pt x="2574090" y="173595"/>
                    <a:pt x="2562793" y="176909"/>
                  </a:cubicBezTo>
                  <a:cubicBezTo>
                    <a:pt x="2551496" y="181882"/>
                    <a:pt x="2537940" y="185196"/>
                    <a:pt x="2535680" y="196798"/>
                  </a:cubicBezTo>
                  <a:cubicBezTo>
                    <a:pt x="2535680" y="198456"/>
                    <a:pt x="2533421" y="200113"/>
                    <a:pt x="2531162" y="200113"/>
                  </a:cubicBezTo>
                  <a:cubicBezTo>
                    <a:pt x="2524384" y="201771"/>
                    <a:pt x="2519865" y="203428"/>
                    <a:pt x="2513087" y="205085"/>
                  </a:cubicBezTo>
                  <a:lnTo>
                    <a:pt x="2492752" y="205085"/>
                  </a:lnTo>
                  <a:cubicBezTo>
                    <a:pt x="2479196" y="203428"/>
                    <a:pt x="2465640" y="200113"/>
                    <a:pt x="2452084" y="198456"/>
                  </a:cubicBezTo>
                  <a:cubicBezTo>
                    <a:pt x="2436268" y="196798"/>
                    <a:pt x="2422712" y="203428"/>
                    <a:pt x="2406896" y="205085"/>
                  </a:cubicBezTo>
                  <a:lnTo>
                    <a:pt x="2404637" y="206743"/>
                  </a:lnTo>
                  <a:cubicBezTo>
                    <a:pt x="2400118" y="211715"/>
                    <a:pt x="2393340" y="210058"/>
                    <a:pt x="2388821" y="206743"/>
                  </a:cubicBezTo>
                  <a:cubicBezTo>
                    <a:pt x="2379784" y="200113"/>
                    <a:pt x="2363968" y="198456"/>
                    <a:pt x="2352671" y="201771"/>
                  </a:cubicBezTo>
                  <a:cubicBezTo>
                    <a:pt x="2339115" y="206743"/>
                    <a:pt x="2325559" y="210058"/>
                    <a:pt x="2312003" y="213372"/>
                  </a:cubicBezTo>
                  <a:cubicBezTo>
                    <a:pt x="2307484" y="213372"/>
                    <a:pt x="2302965" y="211715"/>
                    <a:pt x="2300706" y="211715"/>
                  </a:cubicBezTo>
                  <a:cubicBezTo>
                    <a:pt x="2296187" y="211715"/>
                    <a:pt x="2289409" y="210058"/>
                    <a:pt x="2287149" y="211715"/>
                  </a:cubicBezTo>
                  <a:cubicBezTo>
                    <a:pt x="2269074" y="221659"/>
                    <a:pt x="2250999" y="218345"/>
                    <a:pt x="2235184" y="211715"/>
                  </a:cubicBezTo>
                  <a:cubicBezTo>
                    <a:pt x="2226146" y="208400"/>
                    <a:pt x="2212590" y="205085"/>
                    <a:pt x="2208071" y="195141"/>
                  </a:cubicBezTo>
                  <a:cubicBezTo>
                    <a:pt x="2205812" y="188511"/>
                    <a:pt x="2196775" y="181882"/>
                    <a:pt x="2189996" y="176909"/>
                  </a:cubicBezTo>
                  <a:cubicBezTo>
                    <a:pt x="2178699" y="168622"/>
                    <a:pt x="2167403" y="157020"/>
                    <a:pt x="2147068" y="157020"/>
                  </a:cubicBezTo>
                  <a:cubicBezTo>
                    <a:pt x="2142550" y="157020"/>
                    <a:pt x="2138031" y="150391"/>
                    <a:pt x="2135771" y="152048"/>
                  </a:cubicBezTo>
                  <a:cubicBezTo>
                    <a:pt x="2126734" y="153706"/>
                    <a:pt x="2126734" y="150391"/>
                    <a:pt x="2122215" y="147076"/>
                  </a:cubicBezTo>
                  <a:cubicBezTo>
                    <a:pt x="2117696" y="143761"/>
                    <a:pt x="2110918" y="140446"/>
                    <a:pt x="2106400" y="135474"/>
                  </a:cubicBezTo>
                  <a:cubicBezTo>
                    <a:pt x="2099621" y="128845"/>
                    <a:pt x="2092843" y="120557"/>
                    <a:pt x="2086065" y="113928"/>
                  </a:cubicBezTo>
                  <a:cubicBezTo>
                    <a:pt x="2079287" y="107298"/>
                    <a:pt x="2074768" y="99011"/>
                    <a:pt x="2067990" y="92382"/>
                  </a:cubicBezTo>
                  <a:cubicBezTo>
                    <a:pt x="2065731" y="90724"/>
                    <a:pt x="2058953" y="89067"/>
                    <a:pt x="2056693" y="90724"/>
                  </a:cubicBezTo>
                  <a:lnTo>
                    <a:pt x="2029581" y="100669"/>
                  </a:lnTo>
                  <a:cubicBezTo>
                    <a:pt x="2025062" y="102326"/>
                    <a:pt x="2022803" y="105641"/>
                    <a:pt x="2020543" y="108956"/>
                  </a:cubicBezTo>
                  <a:lnTo>
                    <a:pt x="2018284" y="107298"/>
                  </a:lnTo>
                  <a:cubicBezTo>
                    <a:pt x="2020543" y="102326"/>
                    <a:pt x="2022803" y="97354"/>
                    <a:pt x="2025062" y="95696"/>
                  </a:cubicBezTo>
                  <a:lnTo>
                    <a:pt x="1997950" y="90724"/>
                  </a:lnTo>
                  <a:cubicBezTo>
                    <a:pt x="1991171" y="89067"/>
                    <a:pt x="1979875" y="89067"/>
                    <a:pt x="1975356" y="89067"/>
                  </a:cubicBezTo>
                  <a:lnTo>
                    <a:pt x="1939206" y="89067"/>
                  </a:lnTo>
                  <a:cubicBezTo>
                    <a:pt x="1925650" y="89067"/>
                    <a:pt x="1914353" y="87409"/>
                    <a:pt x="1900796" y="89067"/>
                  </a:cubicBezTo>
                  <a:cubicBezTo>
                    <a:pt x="1891759" y="90724"/>
                    <a:pt x="1884981" y="87409"/>
                    <a:pt x="1878203" y="84094"/>
                  </a:cubicBezTo>
                  <a:cubicBezTo>
                    <a:pt x="1860128" y="74150"/>
                    <a:pt x="1842053" y="62548"/>
                    <a:pt x="1817200" y="67520"/>
                  </a:cubicBezTo>
                  <a:cubicBezTo>
                    <a:pt x="1814940" y="67520"/>
                    <a:pt x="1810422" y="65863"/>
                    <a:pt x="1808162" y="64206"/>
                  </a:cubicBezTo>
                  <a:cubicBezTo>
                    <a:pt x="1801384" y="62548"/>
                    <a:pt x="1796865" y="59233"/>
                    <a:pt x="1787828" y="55919"/>
                  </a:cubicBezTo>
                  <a:cubicBezTo>
                    <a:pt x="1787828" y="60891"/>
                    <a:pt x="1787828" y="62548"/>
                    <a:pt x="1790087" y="65863"/>
                  </a:cubicBezTo>
                  <a:cubicBezTo>
                    <a:pt x="1785568" y="69178"/>
                    <a:pt x="1783309" y="67520"/>
                    <a:pt x="1781050" y="65863"/>
                  </a:cubicBezTo>
                  <a:cubicBezTo>
                    <a:pt x="1778791" y="67520"/>
                    <a:pt x="1776531" y="70835"/>
                    <a:pt x="1774272" y="70835"/>
                  </a:cubicBezTo>
                  <a:cubicBezTo>
                    <a:pt x="1762975" y="74150"/>
                    <a:pt x="1751678" y="75807"/>
                    <a:pt x="1740381" y="79122"/>
                  </a:cubicBezTo>
                  <a:cubicBezTo>
                    <a:pt x="1735862" y="80780"/>
                    <a:pt x="1731343" y="82437"/>
                    <a:pt x="1729084" y="84094"/>
                  </a:cubicBezTo>
                  <a:cubicBezTo>
                    <a:pt x="1720047" y="89067"/>
                    <a:pt x="1713269" y="97354"/>
                    <a:pt x="1697453" y="95696"/>
                  </a:cubicBezTo>
                  <a:cubicBezTo>
                    <a:pt x="1695194" y="95696"/>
                    <a:pt x="1690675" y="99011"/>
                    <a:pt x="1686156" y="99011"/>
                  </a:cubicBezTo>
                  <a:cubicBezTo>
                    <a:pt x="1681637" y="100669"/>
                    <a:pt x="1674859" y="100669"/>
                    <a:pt x="1670341" y="102326"/>
                  </a:cubicBezTo>
                  <a:lnTo>
                    <a:pt x="1665822" y="102326"/>
                  </a:lnTo>
                  <a:cubicBezTo>
                    <a:pt x="1652266" y="105641"/>
                    <a:pt x="1640969" y="108956"/>
                    <a:pt x="1627412" y="110613"/>
                  </a:cubicBezTo>
                  <a:lnTo>
                    <a:pt x="1618375" y="110613"/>
                  </a:lnTo>
                  <a:cubicBezTo>
                    <a:pt x="1607078" y="110613"/>
                    <a:pt x="1598041" y="108956"/>
                    <a:pt x="1586744" y="108956"/>
                  </a:cubicBezTo>
                  <a:cubicBezTo>
                    <a:pt x="1575447" y="108956"/>
                    <a:pt x="1564150" y="112270"/>
                    <a:pt x="1552853" y="112270"/>
                  </a:cubicBezTo>
                  <a:cubicBezTo>
                    <a:pt x="1539297" y="112270"/>
                    <a:pt x="1523481" y="112270"/>
                    <a:pt x="1512184" y="105641"/>
                  </a:cubicBezTo>
                  <a:cubicBezTo>
                    <a:pt x="1509925" y="103983"/>
                    <a:pt x="1503147" y="103983"/>
                    <a:pt x="1498628" y="105641"/>
                  </a:cubicBezTo>
                  <a:cubicBezTo>
                    <a:pt x="1482812" y="107298"/>
                    <a:pt x="1466997" y="108956"/>
                    <a:pt x="1453441" y="112270"/>
                  </a:cubicBezTo>
                  <a:cubicBezTo>
                    <a:pt x="1439884" y="115585"/>
                    <a:pt x="1433106" y="112270"/>
                    <a:pt x="1428588" y="103983"/>
                  </a:cubicBezTo>
                  <a:cubicBezTo>
                    <a:pt x="1426328" y="100669"/>
                    <a:pt x="1421810" y="97354"/>
                    <a:pt x="1417291" y="94039"/>
                  </a:cubicBezTo>
                  <a:cubicBezTo>
                    <a:pt x="1410513" y="90724"/>
                    <a:pt x="1403735" y="85752"/>
                    <a:pt x="1396956" y="85752"/>
                  </a:cubicBezTo>
                  <a:cubicBezTo>
                    <a:pt x="1381141" y="85752"/>
                    <a:pt x="1372103" y="79122"/>
                    <a:pt x="1360806" y="74150"/>
                  </a:cubicBezTo>
                  <a:cubicBezTo>
                    <a:pt x="1342731" y="65863"/>
                    <a:pt x="1326916" y="55919"/>
                    <a:pt x="1304322" y="57576"/>
                  </a:cubicBezTo>
                  <a:lnTo>
                    <a:pt x="1304322" y="49289"/>
                  </a:lnTo>
                  <a:cubicBezTo>
                    <a:pt x="1308841" y="49289"/>
                    <a:pt x="1313360" y="49289"/>
                    <a:pt x="1317878" y="47631"/>
                  </a:cubicBezTo>
                  <a:cubicBezTo>
                    <a:pt x="1311100" y="44317"/>
                    <a:pt x="1311100" y="39344"/>
                    <a:pt x="1306581" y="36030"/>
                  </a:cubicBezTo>
                  <a:cubicBezTo>
                    <a:pt x="1297544" y="31057"/>
                    <a:pt x="1288506" y="29400"/>
                    <a:pt x="1279469" y="26085"/>
                  </a:cubicBezTo>
                  <a:cubicBezTo>
                    <a:pt x="1272691" y="24428"/>
                    <a:pt x="1263653" y="24428"/>
                    <a:pt x="1268172" y="32715"/>
                  </a:cubicBezTo>
                  <a:cubicBezTo>
                    <a:pt x="1256875" y="34372"/>
                    <a:pt x="1247838" y="34372"/>
                    <a:pt x="1243319" y="37687"/>
                  </a:cubicBezTo>
                  <a:cubicBezTo>
                    <a:pt x="1234282" y="42659"/>
                    <a:pt x="1225244" y="39344"/>
                    <a:pt x="1218466" y="36030"/>
                  </a:cubicBezTo>
                  <a:cubicBezTo>
                    <a:pt x="1213947" y="34372"/>
                    <a:pt x="1209428" y="32715"/>
                    <a:pt x="1204910" y="34372"/>
                  </a:cubicBezTo>
                  <a:cubicBezTo>
                    <a:pt x="1177797" y="44317"/>
                    <a:pt x="1150685" y="39344"/>
                    <a:pt x="1123572" y="39344"/>
                  </a:cubicBezTo>
                  <a:cubicBezTo>
                    <a:pt x="1119053" y="39344"/>
                    <a:pt x="1114535" y="37687"/>
                    <a:pt x="1107757" y="37687"/>
                  </a:cubicBezTo>
                  <a:cubicBezTo>
                    <a:pt x="1098719" y="36030"/>
                    <a:pt x="1091941" y="32715"/>
                    <a:pt x="1082904" y="31057"/>
                  </a:cubicBezTo>
                  <a:cubicBezTo>
                    <a:pt x="1073866" y="29400"/>
                    <a:pt x="1062569" y="27743"/>
                    <a:pt x="1053532" y="26085"/>
                  </a:cubicBezTo>
                  <a:lnTo>
                    <a:pt x="1046754" y="26085"/>
                  </a:lnTo>
                  <a:cubicBezTo>
                    <a:pt x="1030938" y="26085"/>
                    <a:pt x="1015122" y="27743"/>
                    <a:pt x="1001566" y="27743"/>
                  </a:cubicBezTo>
                  <a:cubicBezTo>
                    <a:pt x="990269" y="27743"/>
                    <a:pt x="978972" y="24428"/>
                    <a:pt x="965416" y="22770"/>
                  </a:cubicBezTo>
                  <a:cubicBezTo>
                    <a:pt x="963157" y="9511"/>
                    <a:pt x="945082" y="12826"/>
                    <a:pt x="933785" y="6196"/>
                  </a:cubicBezTo>
                  <a:cubicBezTo>
                    <a:pt x="931525" y="4539"/>
                    <a:pt x="927007" y="6196"/>
                    <a:pt x="924747" y="6196"/>
                  </a:cubicBezTo>
                  <a:cubicBezTo>
                    <a:pt x="911191" y="4539"/>
                    <a:pt x="902154" y="9511"/>
                    <a:pt x="897635" y="17798"/>
                  </a:cubicBezTo>
                  <a:cubicBezTo>
                    <a:pt x="890857" y="26085"/>
                    <a:pt x="872782" y="29400"/>
                    <a:pt x="879560" y="42659"/>
                  </a:cubicBezTo>
                  <a:cubicBezTo>
                    <a:pt x="881819" y="44317"/>
                    <a:pt x="886338" y="45974"/>
                    <a:pt x="888597" y="49289"/>
                  </a:cubicBezTo>
                  <a:cubicBezTo>
                    <a:pt x="888597" y="54261"/>
                    <a:pt x="886338" y="57576"/>
                    <a:pt x="879560" y="55919"/>
                  </a:cubicBezTo>
                  <a:cubicBezTo>
                    <a:pt x="877301" y="55919"/>
                    <a:pt x="875041" y="59233"/>
                    <a:pt x="872782" y="60891"/>
                  </a:cubicBezTo>
                  <a:cubicBezTo>
                    <a:pt x="870522" y="62548"/>
                    <a:pt x="870522" y="65863"/>
                    <a:pt x="868263" y="65863"/>
                  </a:cubicBezTo>
                  <a:cubicBezTo>
                    <a:pt x="854707" y="69178"/>
                    <a:pt x="845669" y="77465"/>
                    <a:pt x="829854" y="75807"/>
                  </a:cubicBezTo>
                  <a:lnTo>
                    <a:pt x="825335" y="75807"/>
                  </a:lnTo>
                  <a:cubicBezTo>
                    <a:pt x="811779" y="84094"/>
                    <a:pt x="798222" y="82437"/>
                    <a:pt x="782407" y="80780"/>
                  </a:cubicBezTo>
                  <a:cubicBezTo>
                    <a:pt x="775629" y="79122"/>
                    <a:pt x="766591" y="80780"/>
                    <a:pt x="757554" y="80780"/>
                  </a:cubicBezTo>
                  <a:cubicBezTo>
                    <a:pt x="750776" y="80780"/>
                    <a:pt x="743998" y="80780"/>
                    <a:pt x="737219" y="77465"/>
                  </a:cubicBezTo>
                  <a:cubicBezTo>
                    <a:pt x="728182" y="74150"/>
                    <a:pt x="719144" y="69178"/>
                    <a:pt x="710107" y="65863"/>
                  </a:cubicBezTo>
                  <a:cubicBezTo>
                    <a:pt x="701070" y="62548"/>
                    <a:pt x="689773" y="62548"/>
                    <a:pt x="689773" y="50946"/>
                  </a:cubicBezTo>
                  <a:cubicBezTo>
                    <a:pt x="689773" y="49289"/>
                    <a:pt x="685254" y="47631"/>
                    <a:pt x="685254" y="45974"/>
                  </a:cubicBezTo>
                  <a:cubicBezTo>
                    <a:pt x="669438" y="55919"/>
                    <a:pt x="655882" y="64206"/>
                    <a:pt x="642326" y="72493"/>
                  </a:cubicBezTo>
                  <a:cubicBezTo>
                    <a:pt x="635548" y="77465"/>
                    <a:pt x="626510" y="84094"/>
                    <a:pt x="631029" y="92382"/>
                  </a:cubicBezTo>
                  <a:cubicBezTo>
                    <a:pt x="631029" y="94039"/>
                    <a:pt x="628770" y="95696"/>
                    <a:pt x="628770" y="97354"/>
                  </a:cubicBezTo>
                  <a:cubicBezTo>
                    <a:pt x="626510" y="100669"/>
                    <a:pt x="624251" y="103983"/>
                    <a:pt x="619732" y="105641"/>
                  </a:cubicBezTo>
                  <a:cubicBezTo>
                    <a:pt x="615213" y="110613"/>
                    <a:pt x="610695" y="115585"/>
                    <a:pt x="606176" y="122215"/>
                  </a:cubicBezTo>
                  <a:lnTo>
                    <a:pt x="592620" y="132159"/>
                  </a:lnTo>
                  <a:cubicBezTo>
                    <a:pt x="588101" y="137132"/>
                    <a:pt x="583582" y="142104"/>
                    <a:pt x="576804" y="145419"/>
                  </a:cubicBezTo>
                  <a:cubicBezTo>
                    <a:pt x="560988" y="155363"/>
                    <a:pt x="545173" y="165308"/>
                    <a:pt x="527098" y="175252"/>
                  </a:cubicBezTo>
                  <a:cubicBezTo>
                    <a:pt x="518060" y="181882"/>
                    <a:pt x="506763" y="186854"/>
                    <a:pt x="497726" y="193484"/>
                  </a:cubicBezTo>
                  <a:cubicBezTo>
                    <a:pt x="481910" y="203428"/>
                    <a:pt x="463835" y="211715"/>
                    <a:pt x="454798" y="226632"/>
                  </a:cubicBezTo>
                  <a:cubicBezTo>
                    <a:pt x="454798" y="228289"/>
                    <a:pt x="450279" y="229947"/>
                    <a:pt x="448020" y="231604"/>
                  </a:cubicBezTo>
                  <a:cubicBezTo>
                    <a:pt x="436723" y="238234"/>
                    <a:pt x="418648" y="238234"/>
                    <a:pt x="418648" y="251493"/>
                  </a:cubicBezTo>
                  <a:cubicBezTo>
                    <a:pt x="400573" y="251493"/>
                    <a:pt x="391535" y="261437"/>
                    <a:pt x="382498" y="269724"/>
                  </a:cubicBezTo>
                  <a:cubicBezTo>
                    <a:pt x="375720" y="276354"/>
                    <a:pt x="368942" y="284641"/>
                    <a:pt x="359904" y="289613"/>
                  </a:cubicBezTo>
                  <a:cubicBezTo>
                    <a:pt x="350867" y="292928"/>
                    <a:pt x="339570" y="291271"/>
                    <a:pt x="328273" y="291271"/>
                  </a:cubicBezTo>
                  <a:cubicBezTo>
                    <a:pt x="323754" y="291271"/>
                    <a:pt x="319235" y="291271"/>
                    <a:pt x="319235" y="292928"/>
                  </a:cubicBezTo>
                  <a:cubicBezTo>
                    <a:pt x="310198" y="299558"/>
                    <a:pt x="298901" y="304530"/>
                    <a:pt x="292123" y="312817"/>
                  </a:cubicBezTo>
                  <a:cubicBezTo>
                    <a:pt x="285345" y="321104"/>
                    <a:pt x="278567" y="326076"/>
                    <a:pt x="267270" y="327734"/>
                  </a:cubicBezTo>
                  <a:cubicBezTo>
                    <a:pt x="255973" y="329391"/>
                    <a:pt x="244676" y="337678"/>
                    <a:pt x="228861" y="332706"/>
                  </a:cubicBezTo>
                  <a:cubicBezTo>
                    <a:pt x="215304" y="329391"/>
                    <a:pt x="199489" y="332706"/>
                    <a:pt x="190451" y="326076"/>
                  </a:cubicBezTo>
                  <a:cubicBezTo>
                    <a:pt x="172376" y="327734"/>
                    <a:pt x="158820" y="331048"/>
                    <a:pt x="143004" y="332706"/>
                  </a:cubicBezTo>
                  <a:cubicBezTo>
                    <a:pt x="124929" y="336021"/>
                    <a:pt x="104595" y="334363"/>
                    <a:pt x="88779" y="344308"/>
                  </a:cubicBezTo>
                  <a:cubicBezTo>
                    <a:pt x="75223" y="352595"/>
                    <a:pt x="63926" y="360882"/>
                    <a:pt x="43592" y="359224"/>
                  </a:cubicBezTo>
                  <a:cubicBezTo>
                    <a:pt x="45851" y="369169"/>
                    <a:pt x="48111" y="377456"/>
                    <a:pt x="50370" y="387400"/>
                  </a:cubicBezTo>
                  <a:cubicBezTo>
                    <a:pt x="54889" y="413919"/>
                    <a:pt x="59408" y="440438"/>
                    <a:pt x="61667" y="466956"/>
                  </a:cubicBezTo>
                  <a:cubicBezTo>
                    <a:pt x="68445" y="500104"/>
                    <a:pt x="70704" y="531595"/>
                    <a:pt x="66186" y="563086"/>
                  </a:cubicBezTo>
                  <a:cubicBezTo>
                    <a:pt x="61667" y="607836"/>
                    <a:pt x="41333" y="2139282"/>
                    <a:pt x="20998" y="2180718"/>
                  </a:cubicBezTo>
                  <a:lnTo>
                    <a:pt x="664" y="2215523"/>
                  </a:lnTo>
                  <a:cubicBezTo>
                    <a:pt x="-1876" y="2223810"/>
                    <a:pt x="2923" y="2228782"/>
                    <a:pt x="14220" y="2230440"/>
                  </a:cubicBezTo>
                  <a:cubicBezTo>
                    <a:pt x="27776" y="2232097"/>
                    <a:pt x="32295" y="2238727"/>
                    <a:pt x="36814" y="2247014"/>
                  </a:cubicBezTo>
                  <a:cubicBezTo>
                    <a:pt x="41333" y="2260273"/>
                    <a:pt x="34554" y="2273533"/>
                    <a:pt x="43592" y="2286792"/>
                  </a:cubicBezTo>
                  <a:cubicBezTo>
                    <a:pt x="48111" y="2293421"/>
                    <a:pt x="43592" y="2305023"/>
                    <a:pt x="41333" y="2314968"/>
                  </a:cubicBezTo>
                  <a:cubicBezTo>
                    <a:pt x="39073" y="2328227"/>
                    <a:pt x="43592" y="2341486"/>
                    <a:pt x="50370" y="2353088"/>
                  </a:cubicBezTo>
                  <a:cubicBezTo>
                    <a:pt x="66186" y="2372977"/>
                    <a:pt x="68445" y="2396181"/>
                    <a:pt x="68445" y="2417727"/>
                  </a:cubicBezTo>
                  <a:cubicBezTo>
                    <a:pt x="68445" y="2422699"/>
                    <a:pt x="70704" y="2427671"/>
                    <a:pt x="72964" y="2430987"/>
                  </a:cubicBezTo>
                  <a:cubicBezTo>
                    <a:pt x="77483" y="2434301"/>
                    <a:pt x="86520" y="2437616"/>
                    <a:pt x="95558" y="2439274"/>
                  </a:cubicBezTo>
                  <a:lnTo>
                    <a:pt x="149782" y="2459163"/>
                  </a:lnTo>
                  <a:cubicBezTo>
                    <a:pt x="174636" y="2469107"/>
                    <a:pt x="194970" y="2467449"/>
                    <a:pt x="217564" y="2455848"/>
                  </a:cubicBezTo>
                  <a:cubicBezTo>
                    <a:pt x="219823" y="2454190"/>
                    <a:pt x="226601" y="2452533"/>
                    <a:pt x="228861" y="2452533"/>
                  </a:cubicBezTo>
                  <a:cubicBezTo>
                    <a:pt x="244676" y="2454190"/>
                    <a:pt x="260492" y="2454190"/>
                    <a:pt x="274048" y="2464135"/>
                  </a:cubicBezTo>
                  <a:cubicBezTo>
                    <a:pt x="289864" y="2474079"/>
                    <a:pt x="312457" y="2480709"/>
                    <a:pt x="330532" y="2488996"/>
                  </a:cubicBezTo>
                  <a:cubicBezTo>
                    <a:pt x="341829" y="2493968"/>
                    <a:pt x="355385" y="2500598"/>
                    <a:pt x="362164" y="2507227"/>
                  </a:cubicBezTo>
                  <a:cubicBezTo>
                    <a:pt x="366682" y="2510542"/>
                    <a:pt x="371201" y="2513857"/>
                    <a:pt x="375720" y="2515514"/>
                  </a:cubicBezTo>
                  <a:cubicBezTo>
                    <a:pt x="400573" y="2522144"/>
                    <a:pt x="414129" y="2538718"/>
                    <a:pt x="429945" y="2551977"/>
                  </a:cubicBezTo>
                  <a:cubicBezTo>
                    <a:pt x="443501" y="2563579"/>
                    <a:pt x="461576" y="2570209"/>
                    <a:pt x="481910" y="2571866"/>
                  </a:cubicBezTo>
                  <a:cubicBezTo>
                    <a:pt x="504504" y="2575181"/>
                    <a:pt x="527098" y="2576838"/>
                    <a:pt x="549691" y="2580153"/>
                  </a:cubicBezTo>
                  <a:cubicBezTo>
                    <a:pt x="558729" y="2581811"/>
                    <a:pt x="570026" y="2583468"/>
                    <a:pt x="579063" y="2586783"/>
                  </a:cubicBezTo>
                  <a:cubicBezTo>
                    <a:pt x="590360" y="2590098"/>
                    <a:pt x="601657" y="2590098"/>
                    <a:pt x="610695" y="2595070"/>
                  </a:cubicBezTo>
                  <a:cubicBezTo>
                    <a:pt x="624251" y="2603357"/>
                    <a:pt x="637807" y="2608329"/>
                    <a:pt x="655882" y="2605014"/>
                  </a:cubicBezTo>
                  <a:cubicBezTo>
                    <a:pt x="662660" y="2603357"/>
                    <a:pt x="671698" y="2606672"/>
                    <a:pt x="678476" y="2608329"/>
                  </a:cubicBezTo>
                  <a:cubicBezTo>
                    <a:pt x="680735" y="2608329"/>
                    <a:pt x="682994" y="2609986"/>
                    <a:pt x="685254" y="2609986"/>
                  </a:cubicBezTo>
                  <a:cubicBezTo>
                    <a:pt x="710107" y="2611644"/>
                    <a:pt x="732701" y="2608329"/>
                    <a:pt x="755294" y="2605014"/>
                  </a:cubicBezTo>
                  <a:cubicBezTo>
                    <a:pt x="764332" y="2603357"/>
                    <a:pt x="773369" y="2601700"/>
                    <a:pt x="782407" y="2598385"/>
                  </a:cubicBezTo>
                  <a:cubicBezTo>
                    <a:pt x="807260" y="2590098"/>
                    <a:pt x="832113" y="2581811"/>
                    <a:pt x="854707" y="2571866"/>
                  </a:cubicBezTo>
                  <a:cubicBezTo>
                    <a:pt x="870522" y="2565236"/>
                    <a:pt x="886338" y="2558607"/>
                    <a:pt x="904413" y="2565236"/>
                  </a:cubicBezTo>
                  <a:lnTo>
                    <a:pt x="913451" y="2565236"/>
                  </a:lnTo>
                  <a:cubicBezTo>
                    <a:pt x="929266" y="2565236"/>
                    <a:pt x="945082" y="2563579"/>
                    <a:pt x="958638" y="2561922"/>
                  </a:cubicBezTo>
                  <a:cubicBezTo>
                    <a:pt x="960897" y="2561922"/>
                    <a:pt x="965416" y="2561922"/>
                    <a:pt x="965416" y="2560264"/>
                  </a:cubicBezTo>
                  <a:cubicBezTo>
                    <a:pt x="972194" y="2553635"/>
                    <a:pt x="983491" y="2553635"/>
                    <a:pt x="994788" y="2551977"/>
                  </a:cubicBezTo>
                  <a:cubicBezTo>
                    <a:pt x="1012863" y="2550320"/>
                    <a:pt x="1030938" y="2550320"/>
                    <a:pt x="1044494" y="2542033"/>
                  </a:cubicBezTo>
                  <a:cubicBezTo>
                    <a:pt x="1058050" y="2535403"/>
                    <a:pt x="1071607" y="2533746"/>
                    <a:pt x="1087422" y="2532088"/>
                  </a:cubicBezTo>
                  <a:cubicBezTo>
                    <a:pt x="1089682" y="2532088"/>
                    <a:pt x="1094200" y="2530431"/>
                    <a:pt x="1096460" y="2530431"/>
                  </a:cubicBezTo>
                  <a:cubicBezTo>
                    <a:pt x="1107757" y="2528774"/>
                    <a:pt x="1119053" y="2523801"/>
                    <a:pt x="1128091" y="2525459"/>
                  </a:cubicBezTo>
                  <a:cubicBezTo>
                    <a:pt x="1148425" y="2528774"/>
                    <a:pt x="1157463" y="2523801"/>
                    <a:pt x="1171019" y="2510542"/>
                  </a:cubicBezTo>
                  <a:cubicBezTo>
                    <a:pt x="1173278" y="2507227"/>
                    <a:pt x="1180057" y="2505570"/>
                    <a:pt x="1184575" y="2503913"/>
                  </a:cubicBezTo>
                  <a:cubicBezTo>
                    <a:pt x="1195872" y="2502255"/>
                    <a:pt x="1207169" y="2503913"/>
                    <a:pt x="1218466" y="2502255"/>
                  </a:cubicBezTo>
                  <a:cubicBezTo>
                    <a:pt x="1225244" y="2502255"/>
                    <a:pt x="1232022" y="2497283"/>
                    <a:pt x="1236541" y="2497283"/>
                  </a:cubicBezTo>
                  <a:cubicBezTo>
                    <a:pt x="1254616" y="2498940"/>
                    <a:pt x="1274950" y="2493968"/>
                    <a:pt x="1290766" y="2502255"/>
                  </a:cubicBezTo>
                  <a:cubicBezTo>
                    <a:pt x="1293025" y="2503913"/>
                    <a:pt x="1297544" y="2503913"/>
                    <a:pt x="1302063" y="2503913"/>
                  </a:cubicBezTo>
                  <a:cubicBezTo>
                    <a:pt x="1331435" y="2505570"/>
                    <a:pt x="1356288" y="2512199"/>
                    <a:pt x="1376622" y="2525459"/>
                  </a:cubicBezTo>
                  <a:cubicBezTo>
                    <a:pt x="1383400" y="2530431"/>
                    <a:pt x="1392438" y="2533746"/>
                    <a:pt x="1399216" y="2537061"/>
                  </a:cubicBezTo>
                  <a:cubicBezTo>
                    <a:pt x="1405994" y="2540375"/>
                    <a:pt x="1415031" y="2540375"/>
                    <a:pt x="1421810" y="2542033"/>
                  </a:cubicBezTo>
                  <a:cubicBezTo>
                    <a:pt x="1428588" y="2543690"/>
                    <a:pt x="1433106" y="2545348"/>
                    <a:pt x="1439884" y="2545348"/>
                  </a:cubicBezTo>
                  <a:cubicBezTo>
                    <a:pt x="1451181" y="2545348"/>
                    <a:pt x="1460219" y="2548662"/>
                    <a:pt x="1466997" y="2555292"/>
                  </a:cubicBezTo>
                  <a:cubicBezTo>
                    <a:pt x="1469256" y="2556950"/>
                    <a:pt x="1471516" y="2558607"/>
                    <a:pt x="1473775" y="2561922"/>
                  </a:cubicBezTo>
                  <a:cubicBezTo>
                    <a:pt x="1471516" y="2566894"/>
                    <a:pt x="1485072" y="2580153"/>
                    <a:pt x="1494109" y="2580153"/>
                  </a:cubicBezTo>
                  <a:cubicBezTo>
                    <a:pt x="1509925" y="2580153"/>
                    <a:pt x="1525741" y="2583468"/>
                    <a:pt x="1539297" y="2591755"/>
                  </a:cubicBezTo>
                  <a:cubicBezTo>
                    <a:pt x="1541556" y="2593412"/>
                    <a:pt x="1546075" y="2593412"/>
                    <a:pt x="1550594" y="2591755"/>
                  </a:cubicBezTo>
                  <a:cubicBezTo>
                    <a:pt x="1557372" y="2590098"/>
                    <a:pt x="1561891" y="2590098"/>
                    <a:pt x="1566409" y="2595070"/>
                  </a:cubicBezTo>
                  <a:cubicBezTo>
                    <a:pt x="1568669" y="2596727"/>
                    <a:pt x="1577706" y="2596727"/>
                    <a:pt x="1582225" y="2596727"/>
                  </a:cubicBezTo>
                  <a:cubicBezTo>
                    <a:pt x="1593522" y="2596727"/>
                    <a:pt x="1607078" y="2595070"/>
                    <a:pt x="1618375" y="2596727"/>
                  </a:cubicBezTo>
                  <a:cubicBezTo>
                    <a:pt x="1638709" y="2598385"/>
                    <a:pt x="1656784" y="2600042"/>
                    <a:pt x="1677119" y="2603357"/>
                  </a:cubicBezTo>
                  <a:cubicBezTo>
                    <a:pt x="1681637" y="2603357"/>
                    <a:pt x="1686156" y="2605014"/>
                    <a:pt x="1688416" y="2606672"/>
                  </a:cubicBezTo>
                  <a:cubicBezTo>
                    <a:pt x="1692934" y="2614959"/>
                    <a:pt x="1704231" y="2614959"/>
                    <a:pt x="1711009" y="2616616"/>
                  </a:cubicBezTo>
                  <a:cubicBezTo>
                    <a:pt x="1717787" y="2618274"/>
                    <a:pt x="1726825" y="2619931"/>
                    <a:pt x="1731343" y="2619931"/>
                  </a:cubicBezTo>
                  <a:cubicBezTo>
                    <a:pt x="1733603" y="2618274"/>
                    <a:pt x="1738122" y="2616616"/>
                    <a:pt x="1742640" y="2613302"/>
                  </a:cubicBezTo>
                  <a:cubicBezTo>
                    <a:pt x="1733603" y="2613302"/>
                    <a:pt x="1729084" y="2614959"/>
                    <a:pt x="1724566" y="2614959"/>
                  </a:cubicBezTo>
                  <a:cubicBezTo>
                    <a:pt x="1733603" y="2606672"/>
                    <a:pt x="1742640" y="2605014"/>
                    <a:pt x="1753937" y="2609986"/>
                  </a:cubicBezTo>
                  <a:cubicBezTo>
                    <a:pt x="1767494" y="2618274"/>
                    <a:pt x="1778791" y="2618274"/>
                    <a:pt x="1794606" y="2609986"/>
                  </a:cubicBezTo>
                  <a:lnTo>
                    <a:pt x="1808162" y="2605014"/>
                  </a:lnTo>
                  <a:lnTo>
                    <a:pt x="1808162" y="2596727"/>
                  </a:lnTo>
                  <a:cubicBezTo>
                    <a:pt x="1814940" y="2598385"/>
                    <a:pt x="1821719" y="2601700"/>
                    <a:pt x="1826237" y="2601700"/>
                  </a:cubicBezTo>
                  <a:cubicBezTo>
                    <a:pt x="1839794" y="2596727"/>
                    <a:pt x="1853350" y="2591755"/>
                    <a:pt x="1864647" y="2585125"/>
                  </a:cubicBezTo>
                  <a:cubicBezTo>
                    <a:pt x="1878203" y="2578496"/>
                    <a:pt x="1889500" y="2570209"/>
                    <a:pt x="1900796" y="2563579"/>
                  </a:cubicBezTo>
                  <a:cubicBezTo>
                    <a:pt x="1903056" y="2563579"/>
                    <a:pt x="1903056" y="2561922"/>
                    <a:pt x="1905315" y="2561922"/>
                  </a:cubicBezTo>
                  <a:cubicBezTo>
                    <a:pt x="1921131" y="2558607"/>
                    <a:pt x="1934687" y="2556950"/>
                    <a:pt x="1950503" y="2553635"/>
                  </a:cubicBezTo>
                  <a:cubicBezTo>
                    <a:pt x="1959540" y="2551977"/>
                    <a:pt x="1966318" y="2548662"/>
                    <a:pt x="1975356" y="2547005"/>
                  </a:cubicBezTo>
                  <a:cubicBezTo>
                    <a:pt x="1982134" y="2545348"/>
                    <a:pt x="1986653" y="2545348"/>
                    <a:pt x="1993431" y="2543690"/>
                  </a:cubicBezTo>
                  <a:lnTo>
                    <a:pt x="2016025" y="2543690"/>
                  </a:lnTo>
                  <a:cubicBezTo>
                    <a:pt x="2020543" y="2543690"/>
                    <a:pt x="2027321" y="2543690"/>
                    <a:pt x="2031840" y="2542033"/>
                  </a:cubicBezTo>
                  <a:cubicBezTo>
                    <a:pt x="2034100" y="2538718"/>
                    <a:pt x="2038618" y="2533746"/>
                    <a:pt x="2040878" y="2533746"/>
                  </a:cubicBezTo>
                  <a:cubicBezTo>
                    <a:pt x="2047656" y="2533746"/>
                    <a:pt x="2052175" y="2537061"/>
                    <a:pt x="2058953" y="2538718"/>
                  </a:cubicBezTo>
                  <a:cubicBezTo>
                    <a:pt x="2061212" y="2538718"/>
                    <a:pt x="2061212" y="2540375"/>
                    <a:pt x="2061212" y="2542033"/>
                  </a:cubicBezTo>
                  <a:cubicBezTo>
                    <a:pt x="2070249" y="2548662"/>
                    <a:pt x="2077028" y="2556950"/>
                    <a:pt x="2086065" y="2563579"/>
                  </a:cubicBezTo>
                  <a:cubicBezTo>
                    <a:pt x="2097362" y="2571866"/>
                    <a:pt x="2108659" y="2571866"/>
                    <a:pt x="2115437" y="2566894"/>
                  </a:cubicBezTo>
                  <a:cubicBezTo>
                    <a:pt x="2126734" y="2560264"/>
                    <a:pt x="2135771" y="2555292"/>
                    <a:pt x="2151587" y="2558607"/>
                  </a:cubicBezTo>
                  <a:cubicBezTo>
                    <a:pt x="2153846" y="2558607"/>
                    <a:pt x="2158365" y="2560264"/>
                    <a:pt x="2160624" y="2558607"/>
                  </a:cubicBezTo>
                  <a:cubicBezTo>
                    <a:pt x="2171921" y="2555292"/>
                    <a:pt x="2185478" y="2551977"/>
                    <a:pt x="2196775" y="2547005"/>
                  </a:cubicBezTo>
                  <a:cubicBezTo>
                    <a:pt x="2203553" y="2545348"/>
                    <a:pt x="2212590" y="2545348"/>
                    <a:pt x="2214849" y="2542033"/>
                  </a:cubicBezTo>
                  <a:cubicBezTo>
                    <a:pt x="2221628" y="2532088"/>
                    <a:pt x="2232924" y="2527116"/>
                    <a:pt x="2244221" y="2520487"/>
                  </a:cubicBezTo>
                  <a:cubicBezTo>
                    <a:pt x="2250999" y="2515514"/>
                    <a:pt x="2257778" y="2508885"/>
                    <a:pt x="2264556" y="2507227"/>
                  </a:cubicBezTo>
                  <a:cubicBezTo>
                    <a:pt x="2280371" y="2503913"/>
                    <a:pt x="2291668" y="2493968"/>
                    <a:pt x="2305224" y="2487338"/>
                  </a:cubicBezTo>
                  <a:cubicBezTo>
                    <a:pt x="2316521" y="2482366"/>
                    <a:pt x="2323299" y="2472422"/>
                    <a:pt x="2334596" y="2470764"/>
                  </a:cubicBezTo>
                  <a:cubicBezTo>
                    <a:pt x="2352671" y="2467449"/>
                    <a:pt x="2366228" y="2459163"/>
                    <a:pt x="2382043" y="2450875"/>
                  </a:cubicBezTo>
                  <a:cubicBezTo>
                    <a:pt x="2391080" y="2445903"/>
                    <a:pt x="2402377" y="2442588"/>
                    <a:pt x="2413674" y="2444246"/>
                  </a:cubicBezTo>
                  <a:cubicBezTo>
                    <a:pt x="2420452" y="2445903"/>
                    <a:pt x="2429490" y="2444246"/>
                    <a:pt x="2434009" y="2442588"/>
                  </a:cubicBezTo>
                  <a:cubicBezTo>
                    <a:pt x="2443046" y="2439274"/>
                    <a:pt x="2452084" y="2434301"/>
                    <a:pt x="2461121" y="2430987"/>
                  </a:cubicBezTo>
                  <a:cubicBezTo>
                    <a:pt x="2467899" y="2427671"/>
                    <a:pt x="2474677" y="2424357"/>
                    <a:pt x="2481455" y="2424357"/>
                  </a:cubicBezTo>
                  <a:cubicBezTo>
                    <a:pt x="2504049" y="2422699"/>
                    <a:pt x="2522124" y="2419385"/>
                    <a:pt x="2533421" y="2402810"/>
                  </a:cubicBezTo>
                  <a:cubicBezTo>
                    <a:pt x="2537940" y="2396181"/>
                    <a:pt x="2560534" y="2387894"/>
                    <a:pt x="2569571" y="2391209"/>
                  </a:cubicBezTo>
                  <a:cubicBezTo>
                    <a:pt x="2585387" y="2396181"/>
                    <a:pt x="2596683" y="2392866"/>
                    <a:pt x="2605721" y="2382921"/>
                  </a:cubicBezTo>
                  <a:cubicBezTo>
                    <a:pt x="2612499" y="2377949"/>
                    <a:pt x="2621537" y="2379607"/>
                    <a:pt x="2628315" y="2382921"/>
                  </a:cubicBezTo>
                  <a:cubicBezTo>
                    <a:pt x="2632833" y="2386236"/>
                    <a:pt x="2637352" y="2387894"/>
                    <a:pt x="2641871" y="2387894"/>
                  </a:cubicBezTo>
                  <a:cubicBezTo>
                    <a:pt x="2657687" y="2389551"/>
                    <a:pt x="2675762" y="2387894"/>
                    <a:pt x="2691577" y="2389551"/>
                  </a:cubicBezTo>
                  <a:cubicBezTo>
                    <a:pt x="2705133" y="2391209"/>
                    <a:pt x="2718690" y="2387894"/>
                    <a:pt x="2727727" y="2381264"/>
                  </a:cubicBezTo>
                  <a:cubicBezTo>
                    <a:pt x="2736764" y="2374634"/>
                    <a:pt x="2743543" y="2374634"/>
                    <a:pt x="2757099" y="2377949"/>
                  </a:cubicBezTo>
                  <a:cubicBezTo>
                    <a:pt x="2768396" y="2381264"/>
                    <a:pt x="2777433" y="2389551"/>
                    <a:pt x="2793249" y="2387894"/>
                  </a:cubicBezTo>
                  <a:cubicBezTo>
                    <a:pt x="2806805" y="2386236"/>
                    <a:pt x="2822621" y="2391209"/>
                    <a:pt x="2838436" y="2386236"/>
                  </a:cubicBezTo>
                  <a:lnTo>
                    <a:pt x="2847474" y="2386236"/>
                  </a:lnTo>
                  <a:cubicBezTo>
                    <a:pt x="2861030" y="2389551"/>
                    <a:pt x="2874586" y="2391209"/>
                    <a:pt x="2885883" y="2399496"/>
                  </a:cubicBezTo>
                  <a:cubicBezTo>
                    <a:pt x="2899439" y="2407783"/>
                    <a:pt x="2901699" y="2346459"/>
                    <a:pt x="2915255" y="2353088"/>
                  </a:cubicBezTo>
                  <a:cubicBezTo>
                    <a:pt x="2935590" y="2363033"/>
                    <a:pt x="2931071" y="2353088"/>
                    <a:pt x="2951405" y="2361375"/>
                  </a:cubicBezTo>
                  <a:cubicBezTo>
                    <a:pt x="2967221" y="2366347"/>
                    <a:pt x="2960443" y="2348116"/>
                    <a:pt x="2978517" y="2351431"/>
                  </a:cubicBezTo>
                  <a:cubicBezTo>
                    <a:pt x="2980777" y="2351431"/>
                    <a:pt x="3007889" y="2364690"/>
                    <a:pt x="3007889" y="2363033"/>
                  </a:cubicBezTo>
                  <a:cubicBezTo>
                    <a:pt x="3019186" y="2358060"/>
                    <a:pt x="3030483" y="2308338"/>
                    <a:pt x="3041780" y="2309996"/>
                  </a:cubicBezTo>
                  <a:cubicBezTo>
                    <a:pt x="3064374" y="2314968"/>
                    <a:pt x="3084708" y="2311653"/>
                    <a:pt x="3105042" y="2305023"/>
                  </a:cubicBezTo>
                  <a:cubicBezTo>
                    <a:pt x="3116339" y="2301709"/>
                    <a:pt x="3134414" y="2290107"/>
                    <a:pt x="3143452" y="2295079"/>
                  </a:cubicBezTo>
                  <a:cubicBezTo>
                    <a:pt x="3159267" y="2303366"/>
                    <a:pt x="3175083" y="2306681"/>
                    <a:pt x="3193158" y="2308338"/>
                  </a:cubicBezTo>
                  <a:cubicBezTo>
                    <a:pt x="3195417" y="2308338"/>
                    <a:pt x="3197677" y="2309996"/>
                    <a:pt x="3199936" y="2311653"/>
                  </a:cubicBezTo>
                  <a:cubicBezTo>
                    <a:pt x="3206714" y="2318283"/>
                    <a:pt x="3238345" y="2300051"/>
                    <a:pt x="3245124" y="2306681"/>
                  </a:cubicBezTo>
                  <a:cubicBezTo>
                    <a:pt x="3254161" y="2316625"/>
                    <a:pt x="3263199" y="2326570"/>
                    <a:pt x="3272236" y="2334857"/>
                  </a:cubicBezTo>
                  <a:cubicBezTo>
                    <a:pt x="3276755" y="2338171"/>
                    <a:pt x="3283533" y="2339829"/>
                    <a:pt x="3285792" y="2343144"/>
                  </a:cubicBezTo>
                  <a:cubicBezTo>
                    <a:pt x="3288052" y="2351431"/>
                    <a:pt x="3292570" y="2354746"/>
                    <a:pt x="3303867" y="2354746"/>
                  </a:cubicBezTo>
                  <a:cubicBezTo>
                    <a:pt x="3310645" y="2354746"/>
                    <a:pt x="3317423" y="2356403"/>
                    <a:pt x="3321942" y="2359718"/>
                  </a:cubicBezTo>
                  <a:cubicBezTo>
                    <a:pt x="3333239" y="2364690"/>
                    <a:pt x="3342277" y="2369662"/>
                    <a:pt x="3351314" y="2374634"/>
                  </a:cubicBezTo>
                  <a:cubicBezTo>
                    <a:pt x="3362611" y="2379607"/>
                    <a:pt x="3373908" y="2384579"/>
                    <a:pt x="3378427" y="2392866"/>
                  </a:cubicBezTo>
                  <a:cubicBezTo>
                    <a:pt x="3380686" y="2396181"/>
                    <a:pt x="3382945" y="2397838"/>
                    <a:pt x="3385204" y="2399496"/>
                  </a:cubicBezTo>
                  <a:cubicBezTo>
                    <a:pt x="3394242" y="2406125"/>
                    <a:pt x="3403280" y="2411097"/>
                    <a:pt x="3412317" y="2417727"/>
                  </a:cubicBezTo>
                  <a:cubicBezTo>
                    <a:pt x="3425873" y="2426014"/>
                    <a:pt x="3437170" y="2435959"/>
                    <a:pt x="3450727" y="2444246"/>
                  </a:cubicBezTo>
                  <a:cubicBezTo>
                    <a:pt x="3455245" y="2445903"/>
                    <a:pt x="3459764" y="2449218"/>
                    <a:pt x="3464282" y="2450875"/>
                  </a:cubicBezTo>
                  <a:cubicBezTo>
                    <a:pt x="3473320" y="2454190"/>
                    <a:pt x="3482358" y="2457505"/>
                    <a:pt x="3489136" y="2462477"/>
                  </a:cubicBezTo>
                  <a:cubicBezTo>
                    <a:pt x="3495914" y="2467449"/>
                    <a:pt x="3527545" y="2437616"/>
                    <a:pt x="3532064" y="2444246"/>
                  </a:cubicBezTo>
                  <a:cubicBezTo>
                    <a:pt x="3532064" y="2445903"/>
                    <a:pt x="3534323" y="2445903"/>
                    <a:pt x="3536583" y="2445903"/>
                  </a:cubicBezTo>
                  <a:cubicBezTo>
                    <a:pt x="3550139" y="2454190"/>
                    <a:pt x="3563695" y="2450875"/>
                    <a:pt x="3577251" y="2447561"/>
                  </a:cubicBezTo>
                  <a:cubicBezTo>
                    <a:pt x="3581770" y="2445903"/>
                    <a:pt x="3586289" y="2444246"/>
                    <a:pt x="3588548" y="2445903"/>
                  </a:cubicBezTo>
                  <a:cubicBezTo>
                    <a:pt x="3604364" y="2450875"/>
                    <a:pt x="3615661" y="2462477"/>
                    <a:pt x="3635995" y="2464135"/>
                  </a:cubicBezTo>
                  <a:cubicBezTo>
                    <a:pt x="3635995" y="2464135"/>
                    <a:pt x="3638254" y="2464135"/>
                    <a:pt x="3638254" y="2465792"/>
                  </a:cubicBezTo>
                  <a:cubicBezTo>
                    <a:pt x="3642773" y="2475737"/>
                    <a:pt x="3656329" y="2475737"/>
                    <a:pt x="3667626" y="2477394"/>
                  </a:cubicBezTo>
                  <a:cubicBezTo>
                    <a:pt x="3674404" y="2477394"/>
                    <a:pt x="3681182" y="2479051"/>
                    <a:pt x="3685701" y="2480709"/>
                  </a:cubicBezTo>
                  <a:cubicBezTo>
                    <a:pt x="3699258" y="2485681"/>
                    <a:pt x="3712814" y="2492311"/>
                    <a:pt x="3728629" y="2495625"/>
                  </a:cubicBezTo>
                  <a:cubicBezTo>
                    <a:pt x="3748964" y="2500598"/>
                    <a:pt x="3769298" y="2503913"/>
                    <a:pt x="3785114" y="2512199"/>
                  </a:cubicBezTo>
                  <a:cubicBezTo>
                    <a:pt x="3787373" y="2512199"/>
                    <a:pt x="3789632" y="2512199"/>
                    <a:pt x="3789632" y="2513857"/>
                  </a:cubicBezTo>
                  <a:cubicBezTo>
                    <a:pt x="3796411" y="2517172"/>
                    <a:pt x="3807708" y="2518829"/>
                    <a:pt x="3812226" y="2523801"/>
                  </a:cubicBezTo>
                  <a:cubicBezTo>
                    <a:pt x="3819005" y="2533746"/>
                    <a:pt x="3837079" y="2532088"/>
                    <a:pt x="3846117" y="2540375"/>
                  </a:cubicBezTo>
                  <a:lnTo>
                    <a:pt x="3848376" y="2540375"/>
                  </a:lnTo>
                  <a:cubicBezTo>
                    <a:pt x="3857414" y="2540375"/>
                    <a:pt x="3866451" y="2542033"/>
                    <a:pt x="3877748" y="2542033"/>
                  </a:cubicBezTo>
                  <a:cubicBezTo>
                    <a:pt x="3882267" y="2540375"/>
                    <a:pt x="3889045" y="2537061"/>
                    <a:pt x="3893564" y="2537061"/>
                  </a:cubicBezTo>
                  <a:cubicBezTo>
                    <a:pt x="3913898" y="2542033"/>
                    <a:pt x="3934232" y="2542033"/>
                    <a:pt x="3947789" y="2528774"/>
                  </a:cubicBezTo>
                  <a:cubicBezTo>
                    <a:pt x="3950048" y="2527116"/>
                    <a:pt x="3954567" y="2527116"/>
                    <a:pt x="3959086" y="2527116"/>
                  </a:cubicBezTo>
                  <a:lnTo>
                    <a:pt x="3977160" y="2527116"/>
                  </a:lnTo>
                  <a:cubicBezTo>
                    <a:pt x="3997495" y="2523801"/>
                    <a:pt x="4015570" y="2520487"/>
                    <a:pt x="4035904" y="2518829"/>
                  </a:cubicBezTo>
                  <a:cubicBezTo>
                    <a:pt x="4044942" y="2517172"/>
                    <a:pt x="4056239" y="2520487"/>
                    <a:pt x="4065276" y="2522144"/>
                  </a:cubicBezTo>
                  <a:cubicBezTo>
                    <a:pt x="4074313" y="2523801"/>
                    <a:pt x="4083351" y="2523801"/>
                    <a:pt x="4092388" y="2523801"/>
                  </a:cubicBezTo>
                  <a:cubicBezTo>
                    <a:pt x="4103685" y="2523801"/>
                    <a:pt x="4112723" y="2520487"/>
                    <a:pt x="4124020" y="2520487"/>
                  </a:cubicBezTo>
                  <a:cubicBezTo>
                    <a:pt x="4133057" y="2518829"/>
                    <a:pt x="4144354" y="2518829"/>
                    <a:pt x="4153391" y="2517172"/>
                  </a:cubicBezTo>
                  <a:cubicBezTo>
                    <a:pt x="4173726" y="2513857"/>
                    <a:pt x="4191801" y="2510542"/>
                    <a:pt x="4212135" y="2508885"/>
                  </a:cubicBezTo>
                  <a:cubicBezTo>
                    <a:pt x="4225691" y="2452533"/>
                    <a:pt x="4223432" y="2386236"/>
                    <a:pt x="4223432" y="2318283"/>
                  </a:cubicBezTo>
                  <a:close/>
                </a:path>
              </a:pathLst>
            </a:custGeom>
            <a:blipFill>
              <a:blip r:embed="rId3"/>
              <a:stretch>
                <a:fillRect l="-37" t="-3753" r="-18" b="-371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6116297">
            <a:off x="20051787" y="-154000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4"/>
                </a:lnTo>
                <a:lnTo>
                  <a:pt x="0" y="10693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81647" y="9773585"/>
            <a:ext cx="18451295" cy="761065"/>
          </a:xfrm>
          <a:custGeom>
            <a:avLst/>
            <a:gdLst/>
            <a:ahLst/>
            <a:cxnLst/>
            <a:rect l="l" t="t" r="r" b="b"/>
            <a:pathLst>
              <a:path w="18451295" h="761065">
                <a:moveTo>
                  <a:pt x="18451294" y="0"/>
                </a:moveTo>
                <a:lnTo>
                  <a:pt x="0" y="0"/>
                </a:lnTo>
                <a:lnTo>
                  <a:pt x="0" y="761065"/>
                </a:lnTo>
                <a:lnTo>
                  <a:pt x="18451294" y="7610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5"/>
            <a:stretch>
              <a:fillRect t="-1150011" b="-363919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44966" y="375966"/>
            <a:ext cx="7914334" cy="667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74"/>
              </a:lnSpc>
            </a:pPr>
            <a:r>
              <a:rPr lang="en-US" sz="3499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I partigiani furono importanti perché combatterono contro nazisti e fascisti durante la Seconda guerra mondiale.</a:t>
            </a:r>
          </a:p>
          <a:p>
            <a:pPr algn="just">
              <a:lnSpc>
                <a:spcPts val="4374"/>
              </a:lnSpc>
            </a:pPr>
            <a:r>
              <a:rPr lang="en-US" sz="3499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Hanno contribuito alla liberazione dell’Italia e alla nascita della democrazia, spesso rischiando o perdendo la vita.</a:t>
            </a:r>
          </a:p>
          <a:p>
            <a:pPr algn="just">
              <a:lnSpc>
                <a:spcPts val="4374"/>
              </a:lnSpc>
            </a:pPr>
            <a:r>
              <a:rPr lang="en-US" sz="3499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Per questo sono ricordati come simbolo di libertà e coraggio.</a:t>
            </a:r>
          </a:p>
          <a:p>
            <a:pPr algn="just">
              <a:lnSpc>
                <a:spcPts val="4374"/>
              </a:lnSpc>
            </a:pPr>
            <a:endParaRPr lang="en-US" sz="3499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algn="just">
              <a:lnSpc>
                <a:spcPts val="4374"/>
              </a:lnSpc>
            </a:pPr>
            <a:endParaRPr lang="en-US" sz="3499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  <a:p>
            <a:pPr algn="just">
              <a:lnSpc>
                <a:spcPts val="4374"/>
              </a:lnSpc>
              <a:spcBef>
                <a:spcPct val="0"/>
              </a:spcBef>
            </a:pPr>
            <a:endParaRPr lang="en-US" sz="3499">
              <a:solidFill>
                <a:srgbClr val="423C32"/>
              </a:solidFill>
              <a:latin typeface="True Typewriter"/>
              <a:ea typeface="True Typewriter"/>
              <a:cs typeface="True Typewriter"/>
              <a:sym typeface="True Typewrite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4010" y="642666"/>
            <a:ext cx="6530499" cy="2637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1"/>
              </a:lnSpc>
            </a:pPr>
            <a:r>
              <a:rPr lang="en-US" sz="8051">
                <a:solidFill>
                  <a:srgbClr val="E4DBCA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L’IMPORTANZA DELLA RESISTENZA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81647" y="-265765"/>
            <a:ext cx="18451295" cy="3275665"/>
          </a:xfrm>
          <a:custGeom>
            <a:avLst/>
            <a:gdLst/>
            <a:ahLst/>
            <a:cxnLst/>
            <a:rect l="l" t="t" r="r" b="b"/>
            <a:pathLst>
              <a:path w="18451295" h="3275665">
                <a:moveTo>
                  <a:pt x="18451294" y="0"/>
                </a:moveTo>
                <a:lnTo>
                  <a:pt x="0" y="0"/>
                </a:lnTo>
                <a:lnTo>
                  <a:pt x="0" y="3275665"/>
                </a:lnTo>
                <a:lnTo>
                  <a:pt x="18451294" y="3275665"/>
                </a:lnTo>
                <a:lnTo>
                  <a:pt x="18451294" y="0"/>
                </a:lnTo>
                <a:close/>
              </a:path>
            </a:pathLst>
          </a:custGeom>
          <a:blipFill>
            <a:blip r:embed="rId2"/>
            <a:stretch>
              <a:fillRect t="-225029" b="-4994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559713" y="2929937"/>
            <a:ext cx="14648155" cy="8229600"/>
          </a:xfrm>
          <a:custGeom>
            <a:avLst/>
            <a:gdLst/>
            <a:ahLst/>
            <a:cxnLst/>
            <a:rect l="l" t="t" r="r" b="b"/>
            <a:pathLst>
              <a:path w="14648155" h="8229600">
                <a:moveTo>
                  <a:pt x="0" y="0"/>
                </a:moveTo>
                <a:lnTo>
                  <a:pt x="14648156" y="0"/>
                </a:lnTo>
                <a:lnTo>
                  <a:pt x="146481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74143" y="3009900"/>
            <a:ext cx="6787084" cy="8356096"/>
          </a:xfrm>
          <a:custGeom>
            <a:avLst/>
            <a:gdLst/>
            <a:ahLst/>
            <a:cxnLst/>
            <a:rect l="l" t="t" r="r" b="b"/>
            <a:pathLst>
              <a:path w="6787084" h="8356096">
                <a:moveTo>
                  <a:pt x="0" y="0"/>
                </a:moveTo>
                <a:lnTo>
                  <a:pt x="6787084" y="0"/>
                </a:lnTo>
                <a:lnTo>
                  <a:pt x="6787084" y="8356096"/>
                </a:lnTo>
                <a:lnTo>
                  <a:pt x="0" y="83560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8372" r="-768"/>
            </a:stretch>
          </a:blipFill>
        </p:spPr>
      </p:sp>
      <p:sp>
        <p:nvSpPr>
          <p:cNvPr id="5" name="Freeform 5"/>
          <p:cNvSpPr/>
          <p:nvPr/>
        </p:nvSpPr>
        <p:spPr>
          <a:xfrm rot="-6116297">
            <a:off x="5092738" y="-491622"/>
            <a:ext cx="8207226" cy="10693454"/>
          </a:xfrm>
          <a:custGeom>
            <a:avLst/>
            <a:gdLst/>
            <a:ahLst/>
            <a:cxnLst/>
            <a:rect l="l" t="t" r="r" b="b"/>
            <a:pathLst>
              <a:path w="8207226" h="10693454">
                <a:moveTo>
                  <a:pt x="0" y="0"/>
                </a:moveTo>
                <a:lnTo>
                  <a:pt x="8207226" y="0"/>
                </a:lnTo>
                <a:lnTo>
                  <a:pt x="8207226" y="10693453"/>
                </a:lnTo>
                <a:lnTo>
                  <a:pt x="0" y="106934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79948" y="2132248"/>
            <a:ext cx="7928105" cy="2240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7"/>
              </a:lnSpc>
            </a:pPr>
            <a:r>
              <a:rPr lang="en-US" sz="10100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GRAZIE PER LA VISIONE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63560" y="4364887"/>
            <a:ext cx="6360880" cy="2822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2"/>
              </a:lnSpc>
            </a:pPr>
            <a:r>
              <a:rPr lang="en-US" sz="5458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"La libertà è come l'aria: ci si accorge di quanto vale quando comincia a mancare.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63560" y="7072775"/>
            <a:ext cx="6360880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23C32"/>
                </a:solidFill>
                <a:latin typeface="True Typewriter"/>
                <a:ea typeface="True Typewriter"/>
                <a:cs typeface="True Typewriter"/>
                <a:sym typeface="True Typewriter"/>
              </a:rPr>
              <a:t>-Pietro Calamandrei-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Personalizzato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resistenza italiana Roma città aperta</dc:title>
  <cp:revision>2</cp:revision>
  <dcterms:created xsi:type="dcterms:W3CDTF">2006-08-16T00:00:00Z</dcterms:created>
  <dcterms:modified xsi:type="dcterms:W3CDTF">2026-05-25T13:06:39Z</dcterms:modified>
  <dc:identifier>DAHHp3y4U0Y</dc:identifier>
</cp:coreProperties>
</file>