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8288000" cy="10287000"/>
  <p:notesSz cx="6858000" cy="9144000"/>
  <p:embeddedFontLst>
    <p:embeddedFont>
      <p:font typeface="Antic Bold" panose="020B0604020202020204" charset="0"/>
      <p:regular r:id="rId13"/>
    </p:embeddedFont>
    <p:embeddedFont>
      <p:font typeface="Glacial Indifference Bold" panose="020B0604020202020204" charset="0"/>
      <p:regular r:id="rId14"/>
    </p:embeddedFont>
    <p:embeddedFont>
      <p:font typeface="TAN Headline" panose="020B0604020202020204" charset="0"/>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40BC12-001B-623D-87FD-0B2FBAE6100C}" v="10" dt="2026-05-15T15:08:06.1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6EDFA"/>
        </a:solidFill>
        <a:effectLst/>
      </p:bgPr>
    </p:bg>
    <p:spTree>
      <p:nvGrpSpPr>
        <p:cNvPr id="1" name=""/>
        <p:cNvGrpSpPr/>
        <p:nvPr/>
      </p:nvGrpSpPr>
      <p:grpSpPr>
        <a:xfrm>
          <a:off x="0" y="0"/>
          <a:ext cx="0" cy="0"/>
          <a:chOff x="0" y="0"/>
          <a:chExt cx="0" cy="0"/>
        </a:xfrm>
      </p:grpSpPr>
      <p:grpSp>
        <p:nvGrpSpPr>
          <p:cNvPr id="2" name="Group 2"/>
          <p:cNvGrpSpPr/>
          <p:nvPr/>
        </p:nvGrpSpPr>
        <p:grpSpPr>
          <a:xfrm>
            <a:off x="2340237" y="2171208"/>
            <a:ext cx="13607527" cy="5944585"/>
            <a:chOff x="0" y="0"/>
            <a:chExt cx="3583875" cy="1565652"/>
          </a:xfrm>
        </p:grpSpPr>
        <p:sp>
          <p:nvSpPr>
            <p:cNvPr id="3" name="Freeform 3"/>
            <p:cNvSpPr/>
            <p:nvPr/>
          </p:nvSpPr>
          <p:spPr>
            <a:xfrm>
              <a:off x="0" y="0"/>
              <a:ext cx="3583875" cy="1565652"/>
            </a:xfrm>
            <a:custGeom>
              <a:avLst/>
              <a:gdLst/>
              <a:ahLst/>
              <a:cxnLst/>
              <a:rect l="l" t="t" r="r" b="b"/>
              <a:pathLst>
                <a:path w="3583875" h="1565652">
                  <a:moveTo>
                    <a:pt x="0" y="0"/>
                  </a:moveTo>
                  <a:lnTo>
                    <a:pt x="3583875" y="0"/>
                  </a:lnTo>
                  <a:lnTo>
                    <a:pt x="3583875" y="1565652"/>
                  </a:lnTo>
                  <a:lnTo>
                    <a:pt x="0" y="1565652"/>
                  </a:lnTo>
                  <a:close/>
                </a:path>
              </a:pathLst>
            </a:custGeom>
            <a:solidFill>
              <a:srgbClr val="FFFFFF"/>
            </a:solidFill>
          </p:spPr>
        </p:sp>
        <p:sp>
          <p:nvSpPr>
            <p:cNvPr id="4" name="TextBox 4"/>
            <p:cNvSpPr txBox="1"/>
            <p:nvPr/>
          </p:nvSpPr>
          <p:spPr>
            <a:xfrm>
              <a:off x="0" y="-28575"/>
              <a:ext cx="3583875" cy="1594227"/>
            </a:xfrm>
            <a:prstGeom prst="rect">
              <a:avLst/>
            </a:prstGeom>
          </p:spPr>
          <p:txBody>
            <a:bodyPr lIns="50800" tIns="50800" rIns="50800" bIns="50800" rtlCol="0" anchor="ctr"/>
            <a:lstStyle/>
            <a:p>
              <a:pPr algn="ctr">
                <a:lnSpc>
                  <a:spcPts val="1960"/>
                </a:lnSpc>
              </a:pPr>
              <a:endParaRPr/>
            </a:p>
          </p:txBody>
        </p:sp>
      </p:grpSp>
      <p:sp>
        <p:nvSpPr>
          <p:cNvPr id="5" name="Freeform 5"/>
          <p:cNvSpPr/>
          <p:nvPr/>
        </p:nvSpPr>
        <p:spPr>
          <a:xfrm rot="1079160">
            <a:off x="7263581" y="7631881"/>
            <a:ext cx="3760839" cy="4114800"/>
          </a:xfrm>
          <a:custGeom>
            <a:avLst/>
            <a:gdLst/>
            <a:ahLst/>
            <a:cxnLst/>
            <a:rect l="l" t="t" r="r" b="b"/>
            <a:pathLst>
              <a:path w="3760839" h="4114800">
                <a:moveTo>
                  <a:pt x="0" y="0"/>
                </a:moveTo>
                <a:lnTo>
                  <a:pt x="3760838" y="0"/>
                </a:lnTo>
                <a:lnTo>
                  <a:pt x="3760838"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6" name="TextBox 6"/>
          <p:cNvSpPr txBox="1"/>
          <p:nvPr/>
        </p:nvSpPr>
        <p:spPr>
          <a:xfrm>
            <a:off x="4670560" y="4156582"/>
            <a:ext cx="9876033" cy="2827676"/>
          </a:xfrm>
          <a:prstGeom prst="rect">
            <a:avLst/>
          </a:prstGeom>
        </p:spPr>
        <p:txBody>
          <a:bodyPr lIns="0" tIns="0" rIns="0" bIns="0" rtlCol="0" anchor="t">
            <a:spAutoFit/>
          </a:bodyPr>
          <a:lstStyle/>
          <a:p>
            <a:pPr algn="ctr">
              <a:lnSpc>
                <a:spcPts val="10651"/>
              </a:lnSpc>
            </a:pPr>
            <a:r>
              <a:rPr lang="en-US" sz="12242">
                <a:solidFill>
                  <a:srgbClr val="000000"/>
                </a:solidFill>
                <a:latin typeface="TAN Headline"/>
                <a:ea typeface="TAN Headline"/>
                <a:cs typeface="TAN Headline"/>
                <a:sym typeface="TAN Headline"/>
              </a:rPr>
              <a:t>Roma città aperta</a:t>
            </a:r>
          </a:p>
        </p:txBody>
      </p:sp>
      <p:sp>
        <p:nvSpPr>
          <p:cNvPr id="7" name="Freeform 7"/>
          <p:cNvSpPr/>
          <p:nvPr/>
        </p:nvSpPr>
        <p:spPr>
          <a:xfrm rot="-1436891">
            <a:off x="-57322" y="6455483"/>
            <a:ext cx="4167216" cy="3646314"/>
          </a:xfrm>
          <a:custGeom>
            <a:avLst/>
            <a:gdLst/>
            <a:ahLst/>
            <a:cxnLst/>
            <a:rect l="l" t="t" r="r" b="b"/>
            <a:pathLst>
              <a:path w="4167216" h="3646314">
                <a:moveTo>
                  <a:pt x="0" y="0"/>
                </a:moveTo>
                <a:lnTo>
                  <a:pt x="4167216" y="0"/>
                </a:lnTo>
                <a:lnTo>
                  <a:pt x="4167216" y="3646314"/>
                </a:lnTo>
                <a:lnTo>
                  <a:pt x="0" y="3646314"/>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8" name="Freeform 8"/>
          <p:cNvSpPr/>
          <p:nvPr/>
        </p:nvSpPr>
        <p:spPr>
          <a:xfrm rot="1952308">
            <a:off x="14121375" y="493021"/>
            <a:ext cx="4415125" cy="3162333"/>
          </a:xfrm>
          <a:custGeom>
            <a:avLst/>
            <a:gdLst/>
            <a:ahLst/>
            <a:cxnLst/>
            <a:rect l="l" t="t" r="r" b="b"/>
            <a:pathLst>
              <a:path w="4415125" h="3162333">
                <a:moveTo>
                  <a:pt x="0" y="0"/>
                </a:moveTo>
                <a:lnTo>
                  <a:pt x="4415125" y="0"/>
                </a:lnTo>
                <a:lnTo>
                  <a:pt x="4415125" y="3162333"/>
                </a:lnTo>
                <a:lnTo>
                  <a:pt x="0" y="3162333"/>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9" name="Freeform 9"/>
          <p:cNvSpPr/>
          <p:nvPr/>
        </p:nvSpPr>
        <p:spPr>
          <a:xfrm>
            <a:off x="-308957" y="-222363"/>
            <a:ext cx="5746837" cy="4816894"/>
          </a:xfrm>
          <a:custGeom>
            <a:avLst/>
            <a:gdLst/>
            <a:ahLst/>
            <a:cxnLst/>
            <a:rect l="l" t="t" r="r" b="b"/>
            <a:pathLst>
              <a:path w="5746837" h="4816894">
                <a:moveTo>
                  <a:pt x="0" y="0"/>
                </a:moveTo>
                <a:lnTo>
                  <a:pt x="5746837" y="0"/>
                </a:lnTo>
                <a:lnTo>
                  <a:pt x="5746837" y="4816894"/>
                </a:lnTo>
                <a:lnTo>
                  <a:pt x="0" y="481689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0" name="Freeform 10"/>
          <p:cNvSpPr/>
          <p:nvPr/>
        </p:nvSpPr>
        <p:spPr>
          <a:xfrm>
            <a:off x="14863375" y="5943901"/>
            <a:ext cx="4177060" cy="4669478"/>
          </a:xfrm>
          <a:custGeom>
            <a:avLst/>
            <a:gdLst/>
            <a:ahLst/>
            <a:cxnLst/>
            <a:rect l="l" t="t" r="r" b="b"/>
            <a:pathLst>
              <a:path w="4177060" h="4669478">
                <a:moveTo>
                  <a:pt x="0" y="0"/>
                </a:moveTo>
                <a:lnTo>
                  <a:pt x="4177060" y="0"/>
                </a:lnTo>
                <a:lnTo>
                  <a:pt x="4177060" y="4669478"/>
                </a:lnTo>
                <a:lnTo>
                  <a:pt x="0" y="4669478"/>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11" name="Freeform 11"/>
          <p:cNvSpPr/>
          <p:nvPr/>
        </p:nvSpPr>
        <p:spPr>
          <a:xfrm>
            <a:off x="7237710" y="-740780"/>
            <a:ext cx="3515591" cy="2486481"/>
          </a:xfrm>
          <a:custGeom>
            <a:avLst/>
            <a:gdLst/>
            <a:ahLst/>
            <a:cxnLst/>
            <a:rect l="l" t="t" r="r" b="b"/>
            <a:pathLst>
              <a:path w="3515591" h="2486481">
                <a:moveTo>
                  <a:pt x="0" y="0"/>
                </a:moveTo>
                <a:lnTo>
                  <a:pt x="3515590" y="0"/>
                </a:lnTo>
                <a:lnTo>
                  <a:pt x="3515590" y="2486482"/>
                </a:lnTo>
                <a:lnTo>
                  <a:pt x="0" y="2486482"/>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12" name="TextBox 12"/>
          <p:cNvSpPr txBox="1"/>
          <p:nvPr/>
        </p:nvSpPr>
        <p:spPr>
          <a:xfrm>
            <a:off x="7392568" y="2673699"/>
            <a:ext cx="3812581" cy="924838"/>
          </a:xfrm>
          <a:prstGeom prst="rect">
            <a:avLst/>
          </a:prstGeom>
        </p:spPr>
        <p:txBody>
          <a:bodyPr lIns="0" tIns="0" rIns="0" bIns="0" rtlCol="0" anchor="t">
            <a:spAutoFit/>
          </a:bodyPr>
          <a:lstStyle/>
          <a:p>
            <a:pPr algn="ctr">
              <a:lnSpc>
                <a:spcPts val="7435"/>
              </a:lnSpc>
            </a:pPr>
            <a:r>
              <a:rPr lang="en-US" sz="5719">
                <a:solidFill>
                  <a:srgbClr val="000000"/>
                </a:solidFill>
                <a:latin typeface="Antic Bold"/>
                <a:ea typeface="Antic Bold"/>
                <a:cs typeface="Antic Bold"/>
                <a:sym typeface="Antic Bold"/>
              </a:rPr>
              <a:t>Sora Pina</a:t>
            </a:r>
          </a:p>
        </p:txBody>
      </p:sp>
      <p:sp>
        <p:nvSpPr>
          <p:cNvPr id="13" name="TextBox 13"/>
          <p:cNvSpPr txBox="1"/>
          <p:nvPr/>
        </p:nvSpPr>
        <p:spPr>
          <a:xfrm>
            <a:off x="2191742" y="7285064"/>
            <a:ext cx="13607527" cy="405766"/>
          </a:xfrm>
          <a:prstGeom prst="rect">
            <a:avLst/>
          </a:prstGeom>
        </p:spPr>
        <p:txBody>
          <a:bodyPr lIns="0" tIns="0" rIns="0" bIns="0" rtlCol="0" anchor="t">
            <a:spAutoFit/>
          </a:bodyPr>
          <a:lstStyle/>
          <a:p>
            <a:pPr algn="ctr">
              <a:lnSpc>
                <a:spcPts val="3359"/>
              </a:lnSpc>
              <a:spcBef>
                <a:spcPct val="0"/>
              </a:spcBef>
            </a:pPr>
            <a:r>
              <a:rPr lang="en-US" sz="2399">
                <a:solidFill>
                  <a:srgbClr val="000000"/>
                </a:solidFill>
                <a:latin typeface="TAN Headline"/>
                <a:ea typeface="TAN Headline"/>
                <a:cs typeface="TAN Headline"/>
                <a:sym typeface="TAN Headline"/>
              </a:rPr>
              <a:t>5A sia &amp; 2D eco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6EDFA"/>
        </a:solidFill>
        <a:effectLst/>
      </p:bgPr>
    </p:bg>
    <p:spTree>
      <p:nvGrpSpPr>
        <p:cNvPr id="1" name=""/>
        <p:cNvGrpSpPr/>
        <p:nvPr/>
      </p:nvGrpSpPr>
      <p:grpSpPr>
        <a:xfrm>
          <a:off x="0" y="0"/>
          <a:ext cx="0" cy="0"/>
          <a:chOff x="0" y="0"/>
          <a:chExt cx="0" cy="0"/>
        </a:xfrm>
      </p:grpSpPr>
      <p:grpSp>
        <p:nvGrpSpPr>
          <p:cNvPr id="2" name="Group 2"/>
          <p:cNvGrpSpPr/>
          <p:nvPr/>
        </p:nvGrpSpPr>
        <p:grpSpPr>
          <a:xfrm>
            <a:off x="9710527" y="6784630"/>
            <a:ext cx="7548773" cy="2470934"/>
            <a:chOff x="0" y="0"/>
            <a:chExt cx="1988154" cy="650781"/>
          </a:xfrm>
        </p:grpSpPr>
        <p:sp>
          <p:nvSpPr>
            <p:cNvPr id="3" name="Freeform 3"/>
            <p:cNvSpPr/>
            <p:nvPr/>
          </p:nvSpPr>
          <p:spPr>
            <a:xfrm>
              <a:off x="0" y="0"/>
              <a:ext cx="1988154" cy="650781"/>
            </a:xfrm>
            <a:custGeom>
              <a:avLst/>
              <a:gdLst/>
              <a:ahLst/>
              <a:cxnLst/>
              <a:rect l="l" t="t" r="r" b="b"/>
              <a:pathLst>
                <a:path w="1988154" h="650781">
                  <a:moveTo>
                    <a:pt x="0" y="0"/>
                  </a:moveTo>
                  <a:lnTo>
                    <a:pt x="1988154" y="0"/>
                  </a:lnTo>
                  <a:lnTo>
                    <a:pt x="1988154" y="650781"/>
                  </a:lnTo>
                  <a:lnTo>
                    <a:pt x="0" y="650781"/>
                  </a:lnTo>
                  <a:close/>
                </a:path>
              </a:pathLst>
            </a:custGeom>
            <a:solidFill>
              <a:srgbClr val="FFFFFF"/>
            </a:solidFill>
          </p:spPr>
        </p:sp>
        <p:sp>
          <p:nvSpPr>
            <p:cNvPr id="4" name="TextBox 4"/>
            <p:cNvSpPr txBox="1"/>
            <p:nvPr/>
          </p:nvSpPr>
          <p:spPr>
            <a:xfrm>
              <a:off x="0" y="-28575"/>
              <a:ext cx="1988154" cy="679356"/>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a:off x="1056699" y="3537229"/>
            <a:ext cx="7548773" cy="2470934"/>
            <a:chOff x="0" y="0"/>
            <a:chExt cx="1988154" cy="650781"/>
          </a:xfrm>
        </p:grpSpPr>
        <p:sp>
          <p:nvSpPr>
            <p:cNvPr id="6" name="Freeform 6"/>
            <p:cNvSpPr/>
            <p:nvPr/>
          </p:nvSpPr>
          <p:spPr>
            <a:xfrm>
              <a:off x="0" y="0"/>
              <a:ext cx="1988154" cy="650781"/>
            </a:xfrm>
            <a:custGeom>
              <a:avLst/>
              <a:gdLst/>
              <a:ahLst/>
              <a:cxnLst/>
              <a:rect l="l" t="t" r="r" b="b"/>
              <a:pathLst>
                <a:path w="1988154" h="650781">
                  <a:moveTo>
                    <a:pt x="0" y="0"/>
                  </a:moveTo>
                  <a:lnTo>
                    <a:pt x="1988154" y="0"/>
                  </a:lnTo>
                  <a:lnTo>
                    <a:pt x="1988154" y="650781"/>
                  </a:lnTo>
                  <a:lnTo>
                    <a:pt x="0" y="650781"/>
                  </a:lnTo>
                  <a:close/>
                </a:path>
              </a:pathLst>
            </a:custGeom>
            <a:solidFill>
              <a:srgbClr val="FFFFFF"/>
            </a:solidFill>
          </p:spPr>
        </p:sp>
        <p:sp>
          <p:nvSpPr>
            <p:cNvPr id="7" name="TextBox 7"/>
            <p:cNvSpPr txBox="1"/>
            <p:nvPr/>
          </p:nvSpPr>
          <p:spPr>
            <a:xfrm>
              <a:off x="0" y="-28575"/>
              <a:ext cx="1988154" cy="679356"/>
            </a:xfrm>
            <a:prstGeom prst="rect">
              <a:avLst/>
            </a:prstGeom>
          </p:spPr>
          <p:txBody>
            <a:bodyPr lIns="50800" tIns="50800" rIns="50800" bIns="50800" rtlCol="0" anchor="ctr"/>
            <a:lstStyle/>
            <a:p>
              <a:pPr algn="ctr">
                <a:lnSpc>
                  <a:spcPts val="1960"/>
                </a:lnSpc>
              </a:pPr>
              <a:endParaRPr/>
            </a:p>
          </p:txBody>
        </p:sp>
      </p:grpSp>
      <p:grpSp>
        <p:nvGrpSpPr>
          <p:cNvPr id="8" name="Group 8"/>
          <p:cNvGrpSpPr/>
          <p:nvPr/>
        </p:nvGrpSpPr>
        <p:grpSpPr>
          <a:xfrm>
            <a:off x="-430816" y="1028700"/>
            <a:ext cx="19027773" cy="1708150"/>
            <a:chOff x="0" y="0"/>
            <a:chExt cx="5011430" cy="449883"/>
          </a:xfrm>
        </p:grpSpPr>
        <p:sp>
          <p:nvSpPr>
            <p:cNvPr id="9" name="Freeform 9"/>
            <p:cNvSpPr/>
            <p:nvPr/>
          </p:nvSpPr>
          <p:spPr>
            <a:xfrm>
              <a:off x="0" y="0"/>
              <a:ext cx="5011430" cy="449883"/>
            </a:xfrm>
            <a:custGeom>
              <a:avLst/>
              <a:gdLst/>
              <a:ahLst/>
              <a:cxnLst/>
              <a:rect l="l" t="t" r="r" b="b"/>
              <a:pathLst>
                <a:path w="5011430" h="449883">
                  <a:moveTo>
                    <a:pt x="0" y="0"/>
                  </a:moveTo>
                  <a:lnTo>
                    <a:pt x="5011430" y="0"/>
                  </a:lnTo>
                  <a:lnTo>
                    <a:pt x="5011430" y="449883"/>
                  </a:lnTo>
                  <a:lnTo>
                    <a:pt x="0" y="449883"/>
                  </a:lnTo>
                  <a:close/>
                </a:path>
              </a:pathLst>
            </a:custGeom>
            <a:solidFill>
              <a:srgbClr val="D53023"/>
            </a:solidFill>
          </p:spPr>
        </p:sp>
        <p:sp>
          <p:nvSpPr>
            <p:cNvPr id="10" name="TextBox 10"/>
            <p:cNvSpPr txBox="1"/>
            <p:nvPr/>
          </p:nvSpPr>
          <p:spPr>
            <a:xfrm>
              <a:off x="0" y="-28575"/>
              <a:ext cx="5011430" cy="478458"/>
            </a:xfrm>
            <a:prstGeom prst="rect">
              <a:avLst/>
            </a:prstGeom>
          </p:spPr>
          <p:txBody>
            <a:bodyPr lIns="50800" tIns="50800" rIns="50800" bIns="50800" rtlCol="0" anchor="ctr"/>
            <a:lstStyle/>
            <a:p>
              <a:pPr algn="ctr">
                <a:lnSpc>
                  <a:spcPts val="1960"/>
                </a:lnSpc>
              </a:pPr>
              <a:endParaRPr/>
            </a:p>
          </p:txBody>
        </p:sp>
      </p:grpSp>
      <p:grpSp>
        <p:nvGrpSpPr>
          <p:cNvPr id="11" name="Group 11"/>
          <p:cNvGrpSpPr/>
          <p:nvPr/>
        </p:nvGrpSpPr>
        <p:grpSpPr>
          <a:xfrm>
            <a:off x="1028700" y="6389902"/>
            <a:ext cx="7548773" cy="2470934"/>
            <a:chOff x="0" y="0"/>
            <a:chExt cx="1988154" cy="650781"/>
          </a:xfrm>
        </p:grpSpPr>
        <p:sp>
          <p:nvSpPr>
            <p:cNvPr id="12" name="Freeform 12"/>
            <p:cNvSpPr/>
            <p:nvPr/>
          </p:nvSpPr>
          <p:spPr>
            <a:xfrm>
              <a:off x="0" y="0"/>
              <a:ext cx="1988154" cy="650781"/>
            </a:xfrm>
            <a:custGeom>
              <a:avLst/>
              <a:gdLst/>
              <a:ahLst/>
              <a:cxnLst/>
              <a:rect l="l" t="t" r="r" b="b"/>
              <a:pathLst>
                <a:path w="1988154" h="650781">
                  <a:moveTo>
                    <a:pt x="0" y="0"/>
                  </a:moveTo>
                  <a:lnTo>
                    <a:pt x="1988154" y="0"/>
                  </a:lnTo>
                  <a:lnTo>
                    <a:pt x="1988154" y="650781"/>
                  </a:lnTo>
                  <a:lnTo>
                    <a:pt x="0" y="650781"/>
                  </a:lnTo>
                  <a:close/>
                </a:path>
              </a:pathLst>
            </a:custGeom>
            <a:solidFill>
              <a:srgbClr val="FFFFFF"/>
            </a:solidFill>
          </p:spPr>
        </p:sp>
        <p:sp>
          <p:nvSpPr>
            <p:cNvPr id="13" name="TextBox 13"/>
            <p:cNvSpPr txBox="1"/>
            <p:nvPr/>
          </p:nvSpPr>
          <p:spPr>
            <a:xfrm>
              <a:off x="0" y="-28575"/>
              <a:ext cx="1988154" cy="679356"/>
            </a:xfrm>
            <a:prstGeom prst="rect">
              <a:avLst/>
            </a:prstGeom>
          </p:spPr>
          <p:txBody>
            <a:bodyPr lIns="50800" tIns="50800" rIns="50800" bIns="50800" rtlCol="0" anchor="ctr"/>
            <a:lstStyle/>
            <a:p>
              <a:pPr algn="ctr">
                <a:lnSpc>
                  <a:spcPts val="1960"/>
                </a:lnSpc>
              </a:pPr>
              <a:endParaRPr/>
            </a:p>
          </p:txBody>
        </p:sp>
      </p:grpSp>
      <p:grpSp>
        <p:nvGrpSpPr>
          <p:cNvPr id="14" name="Group 14"/>
          <p:cNvGrpSpPr/>
          <p:nvPr/>
        </p:nvGrpSpPr>
        <p:grpSpPr>
          <a:xfrm>
            <a:off x="1361085" y="4241214"/>
            <a:ext cx="1062965" cy="1062965"/>
            <a:chOff x="0" y="0"/>
            <a:chExt cx="1417287" cy="1417287"/>
          </a:xfrm>
        </p:grpSpPr>
        <p:grpSp>
          <p:nvGrpSpPr>
            <p:cNvPr id="15" name="Group 15"/>
            <p:cNvGrpSpPr/>
            <p:nvPr/>
          </p:nvGrpSpPr>
          <p:grpSpPr>
            <a:xfrm>
              <a:off x="0" y="0"/>
              <a:ext cx="1417287" cy="1417287"/>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53023"/>
              </a:solidFill>
            </p:spPr>
          </p:sp>
          <p:sp>
            <p:nvSpPr>
              <p:cNvPr id="17" name="TextBox 17"/>
              <p:cNvSpPr txBox="1"/>
              <p:nvPr/>
            </p:nvSpPr>
            <p:spPr>
              <a:xfrm>
                <a:off x="76200" y="47625"/>
                <a:ext cx="660400" cy="688975"/>
              </a:xfrm>
              <a:prstGeom prst="rect">
                <a:avLst/>
              </a:prstGeom>
            </p:spPr>
            <p:txBody>
              <a:bodyPr lIns="50800" tIns="50800" rIns="50800" bIns="50800" rtlCol="0" anchor="ctr"/>
              <a:lstStyle/>
              <a:p>
                <a:pPr algn="ctr">
                  <a:lnSpc>
                    <a:spcPts val="1959"/>
                  </a:lnSpc>
                </a:pPr>
                <a:endParaRPr/>
              </a:p>
            </p:txBody>
          </p:sp>
        </p:grpSp>
        <p:sp>
          <p:nvSpPr>
            <p:cNvPr id="18" name="TextBox 18"/>
            <p:cNvSpPr txBox="1"/>
            <p:nvPr/>
          </p:nvSpPr>
          <p:spPr>
            <a:xfrm>
              <a:off x="326427" y="152642"/>
              <a:ext cx="764433" cy="1049674"/>
            </a:xfrm>
            <a:prstGeom prst="rect">
              <a:avLst/>
            </a:prstGeom>
          </p:spPr>
          <p:txBody>
            <a:bodyPr lIns="0" tIns="0" rIns="0" bIns="0" rtlCol="0" anchor="t">
              <a:spAutoFit/>
            </a:bodyPr>
            <a:lstStyle/>
            <a:p>
              <a:pPr algn="ctr">
                <a:lnSpc>
                  <a:spcPts val="6689"/>
                </a:lnSpc>
              </a:pPr>
              <a:r>
                <a:rPr lang="en-US" sz="4778">
                  <a:solidFill>
                    <a:srgbClr val="FFFFFF"/>
                  </a:solidFill>
                  <a:latin typeface="TAN Headline"/>
                  <a:ea typeface="TAN Headline"/>
                  <a:cs typeface="TAN Headline"/>
                  <a:sym typeface="TAN Headline"/>
                </a:rPr>
                <a:t>1</a:t>
              </a:r>
            </a:p>
          </p:txBody>
        </p:sp>
      </p:grpSp>
      <p:grpSp>
        <p:nvGrpSpPr>
          <p:cNvPr id="19" name="Group 19"/>
          <p:cNvGrpSpPr/>
          <p:nvPr/>
        </p:nvGrpSpPr>
        <p:grpSpPr>
          <a:xfrm>
            <a:off x="1361085" y="7488614"/>
            <a:ext cx="1062965" cy="1062965"/>
            <a:chOff x="0" y="0"/>
            <a:chExt cx="1417287" cy="1417287"/>
          </a:xfrm>
        </p:grpSpPr>
        <p:grpSp>
          <p:nvGrpSpPr>
            <p:cNvPr id="20" name="Group 20"/>
            <p:cNvGrpSpPr/>
            <p:nvPr/>
          </p:nvGrpSpPr>
          <p:grpSpPr>
            <a:xfrm>
              <a:off x="0" y="0"/>
              <a:ext cx="1417287" cy="1417287"/>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53023"/>
              </a:solidFill>
            </p:spPr>
          </p:sp>
          <p:sp>
            <p:nvSpPr>
              <p:cNvPr id="22" name="TextBox 22"/>
              <p:cNvSpPr txBox="1"/>
              <p:nvPr/>
            </p:nvSpPr>
            <p:spPr>
              <a:xfrm>
                <a:off x="76200" y="47625"/>
                <a:ext cx="660400" cy="688975"/>
              </a:xfrm>
              <a:prstGeom prst="rect">
                <a:avLst/>
              </a:prstGeom>
            </p:spPr>
            <p:txBody>
              <a:bodyPr lIns="50800" tIns="50800" rIns="50800" bIns="50800" rtlCol="0" anchor="ctr"/>
              <a:lstStyle/>
              <a:p>
                <a:pPr algn="ctr">
                  <a:lnSpc>
                    <a:spcPts val="1959"/>
                  </a:lnSpc>
                </a:pPr>
                <a:endParaRPr/>
              </a:p>
            </p:txBody>
          </p:sp>
        </p:grpSp>
        <p:sp>
          <p:nvSpPr>
            <p:cNvPr id="23" name="TextBox 23"/>
            <p:cNvSpPr txBox="1"/>
            <p:nvPr/>
          </p:nvSpPr>
          <p:spPr>
            <a:xfrm>
              <a:off x="326427" y="164341"/>
              <a:ext cx="764433" cy="1049674"/>
            </a:xfrm>
            <a:prstGeom prst="rect">
              <a:avLst/>
            </a:prstGeom>
          </p:spPr>
          <p:txBody>
            <a:bodyPr lIns="0" tIns="0" rIns="0" bIns="0" rtlCol="0" anchor="t">
              <a:spAutoFit/>
            </a:bodyPr>
            <a:lstStyle/>
            <a:p>
              <a:pPr algn="ctr">
                <a:lnSpc>
                  <a:spcPts val="6689"/>
                </a:lnSpc>
              </a:pPr>
              <a:r>
                <a:rPr lang="en-US" sz="4778">
                  <a:solidFill>
                    <a:srgbClr val="FFFFFF"/>
                  </a:solidFill>
                  <a:latin typeface="TAN Headline"/>
                  <a:ea typeface="TAN Headline"/>
                  <a:cs typeface="TAN Headline"/>
                  <a:sym typeface="TAN Headline"/>
                </a:rPr>
                <a:t>2</a:t>
              </a:r>
            </a:p>
          </p:txBody>
        </p:sp>
      </p:grpSp>
      <p:grpSp>
        <p:nvGrpSpPr>
          <p:cNvPr id="24" name="Group 24"/>
          <p:cNvGrpSpPr/>
          <p:nvPr/>
        </p:nvGrpSpPr>
        <p:grpSpPr>
          <a:xfrm>
            <a:off x="10092250" y="7488614"/>
            <a:ext cx="1062965" cy="1062965"/>
            <a:chOff x="0" y="0"/>
            <a:chExt cx="1417287" cy="1417287"/>
          </a:xfrm>
        </p:grpSpPr>
        <p:grpSp>
          <p:nvGrpSpPr>
            <p:cNvPr id="25" name="Group 25"/>
            <p:cNvGrpSpPr/>
            <p:nvPr/>
          </p:nvGrpSpPr>
          <p:grpSpPr>
            <a:xfrm>
              <a:off x="0" y="0"/>
              <a:ext cx="1417287" cy="1417287"/>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53023"/>
              </a:solidFill>
            </p:spPr>
          </p:sp>
          <p:sp>
            <p:nvSpPr>
              <p:cNvPr id="27" name="TextBox 27"/>
              <p:cNvSpPr txBox="1"/>
              <p:nvPr/>
            </p:nvSpPr>
            <p:spPr>
              <a:xfrm>
                <a:off x="76200" y="47625"/>
                <a:ext cx="660400" cy="688975"/>
              </a:xfrm>
              <a:prstGeom prst="rect">
                <a:avLst/>
              </a:prstGeom>
            </p:spPr>
            <p:txBody>
              <a:bodyPr lIns="50800" tIns="50800" rIns="50800" bIns="50800" rtlCol="0" anchor="ctr"/>
              <a:lstStyle/>
              <a:p>
                <a:pPr algn="ctr">
                  <a:lnSpc>
                    <a:spcPts val="1959"/>
                  </a:lnSpc>
                </a:pPr>
                <a:endParaRPr/>
              </a:p>
            </p:txBody>
          </p:sp>
        </p:grpSp>
        <p:sp>
          <p:nvSpPr>
            <p:cNvPr id="28" name="TextBox 28"/>
            <p:cNvSpPr txBox="1"/>
            <p:nvPr/>
          </p:nvSpPr>
          <p:spPr>
            <a:xfrm>
              <a:off x="326427" y="140944"/>
              <a:ext cx="764433" cy="1049674"/>
            </a:xfrm>
            <a:prstGeom prst="rect">
              <a:avLst/>
            </a:prstGeom>
          </p:spPr>
          <p:txBody>
            <a:bodyPr lIns="0" tIns="0" rIns="0" bIns="0" rtlCol="0" anchor="t">
              <a:spAutoFit/>
            </a:bodyPr>
            <a:lstStyle/>
            <a:p>
              <a:pPr algn="ctr">
                <a:lnSpc>
                  <a:spcPts val="6689"/>
                </a:lnSpc>
              </a:pPr>
              <a:r>
                <a:rPr lang="en-US" sz="4778">
                  <a:solidFill>
                    <a:srgbClr val="FFFFFF"/>
                  </a:solidFill>
                  <a:latin typeface="TAN Headline"/>
                  <a:ea typeface="TAN Headline"/>
                  <a:cs typeface="TAN Headline"/>
                  <a:sym typeface="TAN Headline"/>
                </a:rPr>
                <a:t>4</a:t>
              </a:r>
            </a:p>
          </p:txBody>
        </p:sp>
      </p:grpSp>
      <p:grpSp>
        <p:nvGrpSpPr>
          <p:cNvPr id="29" name="Group 29"/>
          <p:cNvGrpSpPr/>
          <p:nvPr/>
        </p:nvGrpSpPr>
        <p:grpSpPr>
          <a:xfrm>
            <a:off x="9710527" y="3537229"/>
            <a:ext cx="7548773" cy="2470934"/>
            <a:chOff x="0" y="0"/>
            <a:chExt cx="1988154" cy="650781"/>
          </a:xfrm>
        </p:grpSpPr>
        <p:sp>
          <p:nvSpPr>
            <p:cNvPr id="30" name="Freeform 30"/>
            <p:cNvSpPr/>
            <p:nvPr/>
          </p:nvSpPr>
          <p:spPr>
            <a:xfrm>
              <a:off x="0" y="0"/>
              <a:ext cx="1988154" cy="650781"/>
            </a:xfrm>
            <a:custGeom>
              <a:avLst/>
              <a:gdLst/>
              <a:ahLst/>
              <a:cxnLst/>
              <a:rect l="l" t="t" r="r" b="b"/>
              <a:pathLst>
                <a:path w="1988154" h="650781">
                  <a:moveTo>
                    <a:pt x="0" y="0"/>
                  </a:moveTo>
                  <a:lnTo>
                    <a:pt x="1988154" y="0"/>
                  </a:lnTo>
                  <a:lnTo>
                    <a:pt x="1988154" y="650781"/>
                  </a:lnTo>
                  <a:lnTo>
                    <a:pt x="0" y="650781"/>
                  </a:lnTo>
                  <a:close/>
                </a:path>
              </a:pathLst>
            </a:custGeom>
            <a:solidFill>
              <a:srgbClr val="FFFFFF"/>
            </a:solidFill>
          </p:spPr>
        </p:sp>
        <p:sp>
          <p:nvSpPr>
            <p:cNvPr id="31" name="TextBox 31"/>
            <p:cNvSpPr txBox="1"/>
            <p:nvPr/>
          </p:nvSpPr>
          <p:spPr>
            <a:xfrm>
              <a:off x="0" y="-28575"/>
              <a:ext cx="1988154" cy="679356"/>
            </a:xfrm>
            <a:prstGeom prst="rect">
              <a:avLst/>
            </a:prstGeom>
          </p:spPr>
          <p:txBody>
            <a:bodyPr lIns="50800" tIns="50800" rIns="50800" bIns="50800" rtlCol="0" anchor="ctr"/>
            <a:lstStyle/>
            <a:p>
              <a:pPr algn="ctr">
                <a:lnSpc>
                  <a:spcPts val="1960"/>
                </a:lnSpc>
              </a:pPr>
              <a:endParaRPr/>
            </a:p>
          </p:txBody>
        </p:sp>
      </p:grpSp>
      <p:grpSp>
        <p:nvGrpSpPr>
          <p:cNvPr id="32" name="Group 32"/>
          <p:cNvGrpSpPr/>
          <p:nvPr/>
        </p:nvGrpSpPr>
        <p:grpSpPr>
          <a:xfrm>
            <a:off x="10092250" y="4241214"/>
            <a:ext cx="1062965" cy="1062965"/>
            <a:chOff x="0" y="0"/>
            <a:chExt cx="1417287" cy="1417287"/>
          </a:xfrm>
        </p:grpSpPr>
        <p:grpSp>
          <p:nvGrpSpPr>
            <p:cNvPr id="33" name="Group 33"/>
            <p:cNvGrpSpPr/>
            <p:nvPr/>
          </p:nvGrpSpPr>
          <p:grpSpPr>
            <a:xfrm>
              <a:off x="0" y="0"/>
              <a:ext cx="1417287" cy="1417287"/>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53023"/>
              </a:solidFill>
            </p:spPr>
          </p:sp>
          <p:sp>
            <p:nvSpPr>
              <p:cNvPr id="35" name="TextBox 35"/>
              <p:cNvSpPr txBox="1"/>
              <p:nvPr/>
            </p:nvSpPr>
            <p:spPr>
              <a:xfrm>
                <a:off x="76200" y="47625"/>
                <a:ext cx="660400" cy="688975"/>
              </a:xfrm>
              <a:prstGeom prst="rect">
                <a:avLst/>
              </a:prstGeom>
            </p:spPr>
            <p:txBody>
              <a:bodyPr lIns="50800" tIns="50800" rIns="50800" bIns="50800" rtlCol="0" anchor="ctr"/>
              <a:lstStyle/>
              <a:p>
                <a:pPr algn="ctr">
                  <a:lnSpc>
                    <a:spcPts val="1959"/>
                  </a:lnSpc>
                </a:pPr>
                <a:endParaRPr/>
              </a:p>
            </p:txBody>
          </p:sp>
        </p:grpSp>
        <p:sp>
          <p:nvSpPr>
            <p:cNvPr id="36" name="TextBox 36"/>
            <p:cNvSpPr txBox="1"/>
            <p:nvPr/>
          </p:nvSpPr>
          <p:spPr>
            <a:xfrm>
              <a:off x="326427" y="152642"/>
              <a:ext cx="764433" cy="1049674"/>
            </a:xfrm>
            <a:prstGeom prst="rect">
              <a:avLst/>
            </a:prstGeom>
          </p:spPr>
          <p:txBody>
            <a:bodyPr lIns="0" tIns="0" rIns="0" bIns="0" rtlCol="0" anchor="t">
              <a:spAutoFit/>
            </a:bodyPr>
            <a:lstStyle/>
            <a:p>
              <a:pPr algn="ctr">
                <a:lnSpc>
                  <a:spcPts val="6689"/>
                </a:lnSpc>
              </a:pPr>
              <a:r>
                <a:rPr lang="en-US" sz="4778">
                  <a:solidFill>
                    <a:srgbClr val="FFFFFF"/>
                  </a:solidFill>
                  <a:latin typeface="TAN Headline"/>
                  <a:ea typeface="TAN Headline"/>
                  <a:cs typeface="TAN Headline"/>
                  <a:sym typeface="TAN Headline"/>
                </a:rPr>
                <a:t>3</a:t>
              </a:r>
            </a:p>
          </p:txBody>
        </p:sp>
      </p:grpSp>
      <p:sp>
        <p:nvSpPr>
          <p:cNvPr id="37" name="Freeform 37"/>
          <p:cNvSpPr/>
          <p:nvPr/>
        </p:nvSpPr>
        <p:spPr>
          <a:xfrm rot="-690026">
            <a:off x="15060992" y="259804"/>
            <a:ext cx="2527585" cy="4114800"/>
          </a:xfrm>
          <a:custGeom>
            <a:avLst/>
            <a:gdLst/>
            <a:ahLst/>
            <a:cxnLst/>
            <a:rect l="l" t="t" r="r" b="b"/>
            <a:pathLst>
              <a:path w="2527585" h="4114800">
                <a:moveTo>
                  <a:pt x="0" y="0"/>
                </a:moveTo>
                <a:lnTo>
                  <a:pt x="2527586" y="0"/>
                </a:lnTo>
                <a:lnTo>
                  <a:pt x="2527586"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38" name="TextBox 38"/>
          <p:cNvSpPr txBox="1"/>
          <p:nvPr/>
        </p:nvSpPr>
        <p:spPr>
          <a:xfrm>
            <a:off x="3601402" y="1236980"/>
            <a:ext cx="10963336" cy="1167765"/>
          </a:xfrm>
          <a:prstGeom prst="rect">
            <a:avLst/>
          </a:prstGeom>
        </p:spPr>
        <p:txBody>
          <a:bodyPr lIns="0" tIns="0" rIns="0" bIns="0" rtlCol="0" anchor="t">
            <a:spAutoFit/>
          </a:bodyPr>
          <a:lstStyle/>
          <a:p>
            <a:pPr algn="ctr">
              <a:lnSpc>
                <a:spcPts val="9660"/>
              </a:lnSpc>
            </a:pPr>
            <a:r>
              <a:rPr lang="en-US" sz="6900">
                <a:solidFill>
                  <a:srgbClr val="FFFFFF"/>
                </a:solidFill>
                <a:latin typeface="TAN Headline"/>
                <a:ea typeface="TAN Headline"/>
                <a:cs typeface="TAN Headline"/>
                <a:sym typeface="TAN Headline"/>
              </a:rPr>
              <a:t>Indice </a:t>
            </a:r>
          </a:p>
        </p:txBody>
      </p:sp>
      <p:sp>
        <p:nvSpPr>
          <p:cNvPr id="39" name="TextBox 39"/>
          <p:cNvSpPr txBox="1"/>
          <p:nvPr/>
        </p:nvSpPr>
        <p:spPr>
          <a:xfrm>
            <a:off x="2873499" y="4386934"/>
            <a:ext cx="5278224" cy="723901"/>
          </a:xfrm>
          <a:prstGeom prst="rect">
            <a:avLst/>
          </a:prstGeom>
        </p:spPr>
        <p:txBody>
          <a:bodyPr lIns="0" tIns="0" rIns="0" bIns="0" rtlCol="0" anchor="t">
            <a:spAutoFit/>
          </a:bodyPr>
          <a:lstStyle/>
          <a:p>
            <a:pPr algn="l">
              <a:lnSpc>
                <a:spcPts val="5849"/>
              </a:lnSpc>
            </a:pPr>
            <a:r>
              <a:rPr lang="en-US" sz="4499">
                <a:solidFill>
                  <a:srgbClr val="000000"/>
                </a:solidFill>
                <a:latin typeface="Antic Bold"/>
                <a:ea typeface="Antic Bold"/>
                <a:cs typeface="Antic Bold"/>
                <a:sym typeface="Antic Bold"/>
              </a:rPr>
              <a:t>Sinossi del film</a:t>
            </a:r>
          </a:p>
        </p:txBody>
      </p:sp>
      <p:sp>
        <p:nvSpPr>
          <p:cNvPr id="40" name="TextBox 40"/>
          <p:cNvSpPr txBox="1"/>
          <p:nvPr/>
        </p:nvSpPr>
        <p:spPr>
          <a:xfrm>
            <a:off x="2683336" y="7577745"/>
            <a:ext cx="5658550" cy="723901"/>
          </a:xfrm>
          <a:prstGeom prst="rect">
            <a:avLst/>
          </a:prstGeom>
        </p:spPr>
        <p:txBody>
          <a:bodyPr lIns="0" tIns="0" rIns="0" bIns="0" rtlCol="0" anchor="t">
            <a:spAutoFit/>
          </a:bodyPr>
          <a:lstStyle/>
          <a:p>
            <a:pPr algn="l">
              <a:lnSpc>
                <a:spcPts val="5849"/>
              </a:lnSpc>
            </a:pPr>
            <a:r>
              <a:rPr lang="en-US" sz="4499">
                <a:solidFill>
                  <a:srgbClr val="000000"/>
                </a:solidFill>
                <a:latin typeface="Antic Bold"/>
                <a:ea typeface="Antic Bold"/>
                <a:cs typeface="Antic Bold"/>
                <a:sym typeface="Antic Bold"/>
              </a:rPr>
              <a:t>Le due protagoniste</a:t>
            </a:r>
          </a:p>
        </p:txBody>
      </p:sp>
      <p:sp>
        <p:nvSpPr>
          <p:cNvPr id="41" name="TextBox 41"/>
          <p:cNvSpPr txBox="1"/>
          <p:nvPr/>
        </p:nvSpPr>
        <p:spPr>
          <a:xfrm>
            <a:off x="11412390" y="7267621"/>
            <a:ext cx="5278224" cy="1457326"/>
          </a:xfrm>
          <a:prstGeom prst="rect">
            <a:avLst/>
          </a:prstGeom>
        </p:spPr>
        <p:txBody>
          <a:bodyPr lIns="0" tIns="0" rIns="0" bIns="0" rtlCol="0" anchor="t">
            <a:spAutoFit/>
          </a:bodyPr>
          <a:lstStyle/>
          <a:p>
            <a:pPr algn="ctr">
              <a:lnSpc>
                <a:spcPts val="5849"/>
              </a:lnSpc>
            </a:pPr>
            <a:r>
              <a:rPr lang="en-US" sz="4499">
                <a:solidFill>
                  <a:srgbClr val="000000"/>
                </a:solidFill>
                <a:latin typeface="Antic Bold"/>
                <a:ea typeface="Antic Bold"/>
                <a:cs typeface="Antic Bold"/>
                <a:sym typeface="Antic Bold"/>
              </a:rPr>
              <a:t>Impatto delle donne nel Neorealismo</a:t>
            </a:r>
          </a:p>
        </p:txBody>
      </p:sp>
      <p:sp>
        <p:nvSpPr>
          <p:cNvPr id="42" name="TextBox 42"/>
          <p:cNvSpPr txBox="1"/>
          <p:nvPr/>
        </p:nvSpPr>
        <p:spPr>
          <a:xfrm>
            <a:off x="11412390" y="4020221"/>
            <a:ext cx="5278224" cy="1457326"/>
          </a:xfrm>
          <a:prstGeom prst="rect">
            <a:avLst/>
          </a:prstGeom>
        </p:spPr>
        <p:txBody>
          <a:bodyPr lIns="0" tIns="0" rIns="0" bIns="0" rtlCol="0" anchor="t">
            <a:spAutoFit/>
          </a:bodyPr>
          <a:lstStyle/>
          <a:p>
            <a:pPr algn="ctr">
              <a:lnSpc>
                <a:spcPts val="5849"/>
              </a:lnSpc>
            </a:pPr>
            <a:r>
              <a:rPr lang="en-US" sz="4499">
                <a:solidFill>
                  <a:srgbClr val="000000"/>
                </a:solidFill>
                <a:latin typeface="Antic Bold"/>
                <a:ea typeface="Antic Bold"/>
                <a:cs typeface="Antic Bold"/>
                <a:sym typeface="Antic Bold"/>
              </a:rPr>
              <a:t>Il simbolismo delle morti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6EDFA"/>
        </a:solidFill>
        <a:effectLst/>
      </p:bgPr>
    </p:bg>
    <p:spTree>
      <p:nvGrpSpPr>
        <p:cNvPr id="1" name=""/>
        <p:cNvGrpSpPr/>
        <p:nvPr/>
      </p:nvGrpSpPr>
      <p:grpSpPr>
        <a:xfrm>
          <a:off x="0" y="0"/>
          <a:ext cx="0" cy="0"/>
          <a:chOff x="0" y="0"/>
          <a:chExt cx="0" cy="0"/>
        </a:xfrm>
      </p:grpSpPr>
      <p:grpSp>
        <p:nvGrpSpPr>
          <p:cNvPr id="2" name="Group 2"/>
          <p:cNvGrpSpPr/>
          <p:nvPr/>
        </p:nvGrpSpPr>
        <p:grpSpPr>
          <a:xfrm>
            <a:off x="5086350" y="3225457"/>
            <a:ext cx="8115300" cy="6032843"/>
            <a:chOff x="0" y="0"/>
            <a:chExt cx="2137363" cy="1588897"/>
          </a:xfrm>
        </p:grpSpPr>
        <p:sp>
          <p:nvSpPr>
            <p:cNvPr id="3" name="Freeform 3"/>
            <p:cNvSpPr/>
            <p:nvPr/>
          </p:nvSpPr>
          <p:spPr>
            <a:xfrm>
              <a:off x="0" y="0"/>
              <a:ext cx="2137363" cy="1588897"/>
            </a:xfrm>
            <a:custGeom>
              <a:avLst/>
              <a:gdLst/>
              <a:ahLst/>
              <a:cxnLst/>
              <a:rect l="l" t="t" r="r" b="b"/>
              <a:pathLst>
                <a:path w="2137363" h="1588897">
                  <a:moveTo>
                    <a:pt x="0" y="0"/>
                  </a:moveTo>
                  <a:lnTo>
                    <a:pt x="2137363" y="0"/>
                  </a:lnTo>
                  <a:lnTo>
                    <a:pt x="2137363" y="1588897"/>
                  </a:lnTo>
                  <a:lnTo>
                    <a:pt x="0" y="1588897"/>
                  </a:lnTo>
                  <a:close/>
                </a:path>
              </a:pathLst>
            </a:custGeom>
            <a:solidFill>
              <a:srgbClr val="FFFFFF"/>
            </a:solidFill>
          </p:spPr>
        </p:sp>
        <p:sp>
          <p:nvSpPr>
            <p:cNvPr id="4" name="TextBox 4"/>
            <p:cNvSpPr txBox="1"/>
            <p:nvPr/>
          </p:nvSpPr>
          <p:spPr>
            <a:xfrm>
              <a:off x="0" y="-28575"/>
              <a:ext cx="2137363" cy="1617472"/>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a:off x="-430816" y="1028700"/>
            <a:ext cx="19027773" cy="1708150"/>
            <a:chOff x="0" y="0"/>
            <a:chExt cx="5011430" cy="449883"/>
          </a:xfrm>
        </p:grpSpPr>
        <p:sp>
          <p:nvSpPr>
            <p:cNvPr id="6" name="Freeform 6"/>
            <p:cNvSpPr/>
            <p:nvPr/>
          </p:nvSpPr>
          <p:spPr>
            <a:xfrm>
              <a:off x="0" y="0"/>
              <a:ext cx="5011430" cy="449883"/>
            </a:xfrm>
            <a:custGeom>
              <a:avLst/>
              <a:gdLst/>
              <a:ahLst/>
              <a:cxnLst/>
              <a:rect l="l" t="t" r="r" b="b"/>
              <a:pathLst>
                <a:path w="5011430" h="449883">
                  <a:moveTo>
                    <a:pt x="0" y="0"/>
                  </a:moveTo>
                  <a:lnTo>
                    <a:pt x="5011430" y="0"/>
                  </a:lnTo>
                  <a:lnTo>
                    <a:pt x="5011430" y="449883"/>
                  </a:lnTo>
                  <a:lnTo>
                    <a:pt x="0" y="449883"/>
                  </a:lnTo>
                  <a:close/>
                </a:path>
              </a:pathLst>
            </a:custGeom>
            <a:solidFill>
              <a:srgbClr val="FFFFFF"/>
            </a:solidFill>
          </p:spPr>
        </p:sp>
        <p:sp>
          <p:nvSpPr>
            <p:cNvPr id="7" name="TextBox 7"/>
            <p:cNvSpPr txBox="1"/>
            <p:nvPr/>
          </p:nvSpPr>
          <p:spPr>
            <a:xfrm>
              <a:off x="0" y="-28575"/>
              <a:ext cx="5011430" cy="478458"/>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a:off x="13611922" y="3225457"/>
            <a:ext cx="13180197" cy="7311438"/>
          </a:xfrm>
          <a:custGeom>
            <a:avLst/>
            <a:gdLst/>
            <a:ahLst/>
            <a:cxnLst/>
            <a:rect l="l" t="t" r="r" b="b"/>
            <a:pathLst>
              <a:path w="13180197" h="7311438">
                <a:moveTo>
                  <a:pt x="0" y="0"/>
                </a:moveTo>
                <a:lnTo>
                  <a:pt x="13180197" y="0"/>
                </a:lnTo>
                <a:lnTo>
                  <a:pt x="13180197" y="7311437"/>
                </a:lnTo>
                <a:lnTo>
                  <a:pt x="0" y="7311437"/>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9" name="Freeform 9"/>
          <p:cNvSpPr/>
          <p:nvPr/>
        </p:nvSpPr>
        <p:spPr>
          <a:xfrm>
            <a:off x="-8503422" y="3225457"/>
            <a:ext cx="13180197" cy="7311438"/>
          </a:xfrm>
          <a:custGeom>
            <a:avLst/>
            <a:gdLst/>
            <a:ahLst/>
            <a:cxnLst/>
            <a:rect l="l" t="t" r="r" b="b"/>
            <a:pathLst>
              <a:path w="13180197" h="7311438">
                <a:moveTo>
                  <a:pt x="0" y="0"/>
                </a:moveTo>
                <a:lnTo>
                  <a:pt x="13180197" y="0"/>
                </a:lnTo>
                <a:lnTo>
                  <a:pt x="13180197" y="7311437"/>
                </a:lnTo>
                <a:lnTo>
                  <a:pt x="0" y="7311437"/>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10" name="Freeform 10"/>
          <p:cNvSpPr/>
          <p:nvPr/>
        </p:nvSpPr>
        <p:spPr>
          <a:xfrm>
            <a:off x="620312" y="835952"/>
            <a:ext cx="816776" cy="2389505"/>
          </a:xfrm>
          <a:custGeom>
            <a:avLst/>
            <a:gdLst/>
            <a:ahLst/>
            <a:cxnLst/>
            <a:rect l="l" t="t" r="r" b="b"/>
            <a:pathLst>
              <a:path w="816776" h="2389505">
                <a:moveTo>
                  <a:pt x="0" y="0"/>
                </a:moveTo>
                <a:lnTo>
                  <a:pt x="816776" y="0"/>
                </a:lnTo>
                <a:lnTo>
                  <a:pt x="816776" y="2389505"/>
                </a:lnTo>
                <a:lnTo>
                  <a:pt x="0" y="2389505"/>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11" name="TextBox 11"/>
          <p:cNvSpPr txBox="1"/>
          <p:nvPr/>
        </p:nvSpPr>
        <p:spPr>
          <a:xfrm>
            <a:off x="5135155" y="4621909"/>
            <a:ext cx="7895830" cy="2523024"/>
          </a:xfrm>
          <a:prstGeom prst="rect">
            <a:avLst/>
          </a:prstGeom>
        </p:spPr>
        <p:txBody>
          <a:bodyPr lIns="0" tIns="0" rIns="0" bIns="0" rtlCol="0" anchor="t">
            <a:spAutoFit/>
          </a:bodyPr>
          <a:lstStyle/>
          <a:p>
            <a:pPr algn="ctr">
              <a:lnSpc>
                <a:spcPts val="4012"/>
              </a:lnSpc>
            </a:pPr>
            <a:r>
              <a:rPr lang="en-US" sz="3086">
                <a:solidFill>
                  <a:srgbClr val="000000"/>
                </a:solidFill>
                <a:latin typeface="Antic Bold"/>
                <a:ea typeface="Antic Bold"/>
                <a:cs typeface="Antic Bold"/>
                <a:sym typeface="Antic Bold"/>
              </a:rPr>
              <a:t>Durante l’occupazione nazista di Roma, il partigiano Manfredi, ricercato dal mag-</a:t>
            </a:r>
          </a:p>
          <a:p>
            <a:pPr algn="ctr">
              <a:lnSpc>
                <a:spcPts val="4012"/>
              </a:lnSpc>
            </a:pPr>
            <a:r>
              <a:rPr lang="en-US" sz="3086">
                <a:solidFill>
                  <a:srgbClr val="000000"/>
                </a:solidFill>
                <a:latin typeface="Antic Bold"/>
                <a:ea typeface="Antic Bold"/>
                <a:cs typeface="Antic Bold"/>
                <a:sym typeface="Antic Bold"/>
              </a:rPr>
              <a:t>giore delle SS Bergmann, si rifugia in casa di Francesco, un antifascista che sta per</a:t>
            </a:r>
          </a:p>
          <a:p>
            <a:pPr algn="ctr">
              <a:lnSpc>
                <a:spcPts val="4012"/>
              </a:lnSpc>
            </a:pPr>
            <a:r>
              <a:rPr lang="en-US" sz="3086">
                <a:solidFill>
                  <a:srgbClr val="000000"/>
                </a:solidFill>
                <a:latin typeface="Antic Bold"/>
                <a:ea typeface="Antic Bold"/>
                <a:cs typeface="Antic Bold"/>
                <a:sym typeface="Antic Bold"/>
              </a:rPr>
              <a:t>sposare Pina, madre del piccolo Marcello.</a:t>
            </a:r>
          </a:p>
        </p:txBody>
      </p:sp>
      <p:sp>
        <p:nvSpPr>
          <p:cNvPr id="12" name="TextBox 12"/>
          <p:cNvSpPr txBox="1"/>
          <p:nvPr/>
        </p:nvSpPr>
        <p:spPr>
          <a:xfrm>
            <a:off x="1028700" y="1236980"/>
            <a:ext cx="16230600" cy="1167765"/>
          </a:xfrm>
          <a:prstGeom prst="rect">
            <a:avLst/>
          </a:prstGeom>
        </p:spPr>
        <p:txBody>
          <a:bodyPr lIns="0" tIns="0" rIns="0" bIns="0" rtlCol="0" anchor="t">
            <a:spAutoFit/>
          </a:bodyPr>
          <a:lstStyle/>
          <a:p>
            <a:pPr algn="ctr">
              <a:lnSpc>
                <a:spcPts val="9660"/>
              </a:lnSpc>
            </a:pPr>
            <a:r>
              <a:rPr lang="en-US" sz="6900">
                <a:solidFill>
                  <a:srgbClr val="000000"/>
                </a:solidFill>
                <a:latin typeface="TAN Headline"/>
                <a:ea typeface="TAN Headline"/>
                <a:cs typeface="TAN Headline"/>
                <a:sym typeface="TAN Headline"/>
              </a:rPr>
              <a:t>Sinossi </a:t>
            </a:r>
          </a:p>
        </p:txBody>
      </p:sp>
      <p:sp>
        <p:nvSpPr>
          <p:cNvPr id="13" name="Freeform 13"/>
          <p:cNvSpPr/>
          <p:nvPr/>
        </p:nvSpPr>
        <p:spPr>
          <a:xfrm>
            <a:off x="16205862" y="835952"/>
            <a:ext cx="816776" cy="2389505"/>
          </a:xfrm>
          <a:custGeom>
            <a:avLst/>
            <a:gdLst/>
            <a:ahLst/>
            <a:cxnLst/>
            <a:rect l="l" t="t" r="r" b="b"/>
            <a:pathLst>
              <a:path w="816776" h="2389505">
                <a:moveTo>
                  <a:pt x="0" y="0"/>
                </a:moveTo>
                <a:lnTo>
                  <a:pt x="816776" y="0"/>
                </a:lnTo>
                <a:lnTo>
                  <a:pt x="816776" y="2389505"/>
                </a:lnTo>
                <a:lnTo>
                  <a:pt x="0" y="2389505"/>
                </a:lnTo>
                <a:lnTo>
                  <a:pt x="0" y="0"/>
                </a:lnTo>
                <a:close/>
              </a:path>
            </a:pathLst>
          </a:custGeom>
          <a:blipFill>
            <a:blip>
              <a:extLst>
                <a:ext uri="{96DAC541-7B7A-43D3-8B79-37D633B846F1}">
                  <asvg:svgBlip xmlns:asvg="http://schemas.microsoft.com/office/drawing/2016/SVG/main" r:embed="rId3"/>
                </a:ext>
              </a:extLst>
            </a:blip>
            <a:stretch>
              <a:fillRect/>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6EDFA"/>
        </a:solidFill>
        <a:effectLst/>
      </p:bgPr>
    </p:bg>
    <p:spTree>
      <p:nvGrpSpPr>
        <p:cNvPr id="1" name=""/>
        <p:cNvGrpSpPr/>
        <p:nvPr/>
      </p:nvGrpSpPr>
      <p:grpSpPr>
        <a:xfrm>
          <a:off x="0" y="0"/>
          <a:ext cx="0" cy="0"/>
          <a:chOff x="0" y="0"/>
          <a:chExt cx="0" cy="0"/>
        </a:xfrm>
      </p:grpSpPr>
      <p:grpSp>
        <p:nvGrpSpPr>
          <p:cNvPr id="2" name="Group 2"/>
          <p:cNvGrpSpPr/>
          <p:nvPr/>
        </p:nvGrpSpPr>
        <p:grpSpPr>
          <a:xfrm>
            <a:off x="4221155" y="3225457"/>
            <a:ext cx="9723829" cy="6032843"/>
            <a:chOff x="0" y="0"/>
            <a:chExt cx="2561009" cy="1588897"/>
          </a:xfrm>
        </p:grpSpPr>
        <p:sp>
          <p:nvSpPr>
            <p:cNvPr id="3" name="Freeform 3"/>
            <p:cNvSpPr/>
            <p:nvPr/>
          </p:nvSpPr>
          <p:spPr>
            <a:xfrm>
              <a:off x="0" y="0"/>
              <a:ext cx="2561009" cy="1588897"/>
            </a:xfrm>
            <a:custGeom>
              <a:avLst/>
              <a:gdLst/>
              <a:ahLst/>
              <a:cxnLst/>
              <a:rect l="l" t="t" r="r" b="b"/>
              <a:pathLst>
                <a:path w="2561009" h="1588897">
                  <a:moveTo>
                    <a:pt x="0" y="0"/>
                  </a:moveTo>
                  <a:lnTo>
                    <a:pt x="2561009" y="0"/>
                  </a:lnTo>
                  <a:lnTo>
                    <a:pt x="2561009" y="1588897"/>
                  </a:lnTo>
                  <a:lnTo>
                    <a:pt x="0" y="1588897"/>
                  </a:lnTo>
                  <a:close/>
                </a:path>
              </a:pathLst>
            </a:custGeom>
            <a:solidFill>
              <a:srgbClr val="FFFFFF"/>
            </a:solidFill>
          </p:spPr>
        </p:sp>
        <p:sp>
          <p:nvSpPr>
            <p:cNvPr id="4" name="TextBox 4"/>
            <p:cNvSpPr txBox="1"/>
            <p:nvPr/>
          </p:nvSpPr>
          <p:spPr>
            <a:xfrm>
              <a:off x="0" y="-28575"/>
              <a:ext cx="2561009" cy="1617472"/>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a:off x="-430816" y="1028700"/>
            <a:ext cx="19027773" cy="1708150"/>
            <a:chOff x="0" y="0"/>
            <a:chExt cx="5011430" cy="449883"/>
          </a:xfrm>
        </p:grpSpPr>
        <p:sp>
          <p:nvSpPr>
            <p:cNvPr id="6" name="Freeform 6"/>
            <p:cNvSpPr/>
            <p:nvPr/>
          </p:nvSpPr>
          <p:spPr>
            <a:xfrm>
              <a:off x="0" y="0"/>
              <a:ext cx="5011430" cy="449883"/>
            </a:xfrm>
            <a:custGeom>
              <a:avLst/>
              <a:gdLst/>
              <a:ahLst/>
              <a:cxnLst/>
              <a:rect l="l" t="t" r="r" b="b"/>
              <a:pathLst>
                <a:path w="5011430" h="449883">
                  <a:moveTo>
                    <a:pt x="0" y="0"/>
                  </a:moveTo>
                  <a:lnTo>
                    <a:pt x="5011430" y="0"/>
                  </a:lnTo>
                  <a:lnTo>
                    <a:pt x="5011430" y="449883"/>
                  </a:lnTo>
                  <a:lnTo>
                    <a:pt x="0" y="449883"/>
                  </a:lnTo>
                  <a:close/>
                </a:path>
              </a:pathLst>
            </a:custGeom>
            <a:solidFill>
              <a:srgbClr val="FFFFFF"/>
            </a:solidFill>
          </p:spPr>
        </p:sp>
        <p:sp>
          <p:nvSpPr>
            <p:cNvPr id="7" name="TextBox 7"/>
            <p:cNvSpPr txBox="1"/>
            <p:nvPr/>
          </p:nvSpPr>
          <p:spPr>
            <a:xfrm>
              <a:off x="0" y="-28575"/>
              <a:ext cx="5011430" cy="478458"/>
            </a:xfrm>
            <a:prstGeom prst="rect">
              <a:avLst/>
            </a:prstGeom>
          </p:spPr>
          <p:txBody>
            <a:bodyPr lIns="50800" tIns="50800" rIns="50800" bIns="50800" rtlCol="0" anchor="ctr"/>
            <a:lstStyle/>
            <a:p>
              <a:pPr algn="ctr">
                <a:lnSpc>
                  <a:spcPts val="1960"/>
                </a:lnSpc>
              </a:pPr>
              <a:endParaRPr/>
            </a:p>
          </p:txBody>
        </p:sp>
      </p:grpSp>
      <p:sp>
        <p:nvSpPr>
          <p:cNvPr id="8" name="TextBox 8"/>
          <p:cNvSpPr txBox="1"/>
          <p:nvPr/>
        </p:nvSpPr>
        <p:spPr>
          <a:xfrm>
            <a:off x="4945298" y="3945083"/>
            <a:ext cx="8275544" cy="4565015"/>
          </a:xfrm>
          <a:prstGeom prst="rect">
            <a:avLst/>
          </a:prstGeom>
        </p:spPr>
        <p:txBody>
          <a:bodyPr lIns="0" tIns="0" rIns="0" bIns="0" rtlCol="0" anchor="t">
            <a:spAutoFit/>
          </a:bodyPr>
          <a:lstStyle/>
          <a:p>
            <a:pPr algn="ctr">
              <a:lnSpc>
                <a:spcPts val="3639"/>
              </a:lnSpc>
            </a:pPr>
            <a:r>
              <a:rPr lang="en-US" sz="2799">
                <a:solidFill>
                  <a:srgbClr val="000000"/>
                </a:solidFill>
                <a:latin typeface="Antic Bold"/>
                <a:ea typeface="Antic Bold"/>
                <a:cs typeface="Antic Bold"/>
                <a:sym typeface="Antic Bold"/>
              </a:rPr>
              <a:t>Numerosi personaggi del film sono ispirati a figure reali del periodo dell’occupazione nazista di Roma, durata dall’8 settembre 1943 al 4 giugno 1944.</a:t>
            </a:r>
          </a:p>
          <a:p>
            <a:pPr algn="ctr">
              <a:lnSpc>
                <a:spcPts val="3639"/>
              </a:lnSpc>
            </a:pPr>
            <a:r>
              <a:rPr lang="en-US" sz="2799">
                <a:solidFill>
                  <a:srgbClr val="000000"/>
                </a:solidFill>
                <a:latin typeface="Antic Bold"/>
                <a:ea typeface="Antic Bold"/>
                <a:cs typeface="Antic Bold"/>
                <a:sym typeface="Antic Bold"/>
              </a:rPr>
              <a:t>Don Pietro Pellegrini nel soggetto era ispirato a don</a:t>
            </a:r>
          </a:p>
          <a:p>
            <a:pPr algn="ctr">
              <a:lnSpc>
                <a:spcPts val="3639"/>
              </a:lnSpc>
            </a:pPr>
            <a:r>
              <a:rPr lang="en-US" sz="2799">
                <a:solidFill>
                  <a:srgbClr val="000000"/>
                </a:solidFill>
                <a:latin typeface="Antic Bold"/>
                <a:ea typeface="Antic Bold"/>
                <a:cs typeface="Antic Bold"/>
                <a:sym typeface="Antic Bold"/>
              </a:rPr>
              <a:t>Pietro Pappagallo ma in fase di sceneggiatura fu modellato sulla figura di don Giuseppe Morosini, anch’egli impegnato ad aiutare la Resistenza, arrestato dalla Gestapo in seguito a delazione, torturato e fucilato il 3 aprile 1944 a Forte Bravetta.</a:t>
            </a:r>
          </a:p>
          <a:p>
            <a:pPr algn="ctr">
              <a:lnSpc>
                <a:spcPts val="3639"/>
              </a:lnSpc>
            </a:pPr>
            <a:endParaRPr lang="en-US" sz="2799">
              <a:solidFill>
                <a:srgbClr val="000000"/>
              </a:solidFill>
              <a:latin typeface="Antic Bold"/>
              <a:ea typeface="Antic Bold"/>
              <a:cs typeface="Antic Bold"/>
              <a:sym typeface="Antic Bold"/>
            </a:endParaRPr>
          </a:p>
        </p:txBody>
      </p:sp>
      <p:sp>
        <p:nvSpPr>
          <p:cNvPr id="9" name="Freeform 9"/>
          <p:cNvSpPr/>
          <p:nvPr/>
        </p:nvSpPr>
        <p:spPr>
          <a:xfrm>
            <a:off x="751581" y="4122950"/>
            <a:ext cx="3950474" cy="5443027"/>
          </a:xfrm>
          <a:custGeom>
            <a:avLst/>
            <a:gdLst/>
            <a:ahLst/>
            <a:cxnLst/>
            <a:rect l="l" t="t" r="r" b="b"/>
            <a:pathLst>
              <a:path w="3950474" h="5443027">
                <a:moveTo>
                  <a:pt x="0" y="0"/>
                </a:moveTo>
                <a:lnTo>
                  <a:pt x="3950473" y="0"/>
                </a:lnTo>
                <a:lnTo>
                  <a:pt x="3950473" y="5443027"/>
                </a:lnTo>
                <a:lnTo>
                  <a:pt x="0" y="5443027"/>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10" name="TextBox 10"/>
          <p:cNvSpPr txBox="1"/>
          <p:nvPr/>
        </p:nvSpPr>
        <p:spPr>
          <a:xfrm>
            <a:off x="1028700" y="1236980"/>
            <a:ext cx="16230600" cy="1167765"/>
          </a:xfrm>
          <a:prstGeom prst="rect">
            <a:avLst/>
          </a:prstGeom>
        </p:spPr>
        <p:txBody>
          <a:bodyPr lIns="0" tIns="0" rIns="0" bIns="0" rtlCol="0" anchor="t">
            <a:spAutoFit/>
          </a:bodyPr>
          <a:lstStyle/>
          <a:p>
            <a:pPr algn="ctr">
              <a:lnSpc>
                <a:spcPts val="9660"/>
              </a:lnSpc>
            </a:pPr>
            <a:r>
              <a:rPr lang="en-US" sz="6900">
                <a:solidFill>
                  <a:srgbClr val="000000"/>
                </a:solidFill>
                <a:latin typeface="TAN Headline"/>
                <a:ea typeface="TAN Headline"/>
                <a:cs typeface="TAN Headline"/>
                <a:sym typeface="TAN Headline"/>
              </a:rPr>
              <a:t>Contesto storico</a:t>
            </a:r>
          </a:p>
        </p:txBody>
      </p:sp>
      <p:sp>
        <p:nvSpPr>
          <p:cNvPr id="11" name="Freeform 11"/>
          <p:cNvSpPr/>
          <p:nvPr/>
        </p:nvSpPr>
        <p:spPr>
          <a:xfrm flipH="1">
            <a:off x="13585946" y="4122950"/>
            <a:ext cx="3950474" cy="5443027"/>
          </a:xfrm>
          <a:custGeom>
            <a:avLst/>
            <a:gdLst/>
            <a:ahLst/>
            <a:cxnLst/>
            <a:rect l="l" t="t" r="r" b="b"/>
            <a:pathLst>
              <a:path w="3950474" h="5443027">
                <a:moveTo>
                  <a:pt x="3950473" y="0"/>
                </a:moveTo>
                <a:lnTo>
                  <a:pt x="0" y="0"/>
                </a:lnTo>
                <a:lnTo>
                  <a:pt x="0" y="5443027"/>
                </a:lnTo>
                <a:lnTo>
                  <a:pt x="3950473" y="5443027"/>
                </a:lnTo>
                <a:lnTo>
                  <a:pt x="3950473" y="0"/>
                </a:lnTo>
                <a:close/>
              </a:path>
            </a:pathLst>
          </a:custGeom>
          <a:blipFill>
            <a:blip>
              <a:extLst>
                <a:ext uri="{96DAC541-7B7A-43D3-8B79-37D633B846F1}">
                  <asvg:svgBlip xmlns:asvg="http://schemas.microsoft.com/office/drawing/2016/SVG/main" r:embed="rId2"/>
                </a:ext>
              </a:extLst>
            </a:blip>
            <a:stretch>
              <a:fillRect/>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6EDFA"/>
        </a:solidFill>
        <a:effectLst/>
      </p:bgPr>
    </p:bg>
    <p:spTree>
      <p:nvGrpSpPr>
        <p:cNvPr id="1" name=""/>
        <p:cNvGrpSpPr/>
        <p:nvPr/>
      </p:nvGrpSpPr>
      <p:grpSpPr>
        <a:xfrm>
          <a:off x="0" y="0"/>
          <a:ext cx="0" cy="0"/>
          <a:chOff x="0" y="0"/>
          <a:chExt cx="0" cy="0"/>
        </a:xfrm>
      </p:grpSpPr>
      <p:grpSp>
        <p:nvGrpSpPr>
          <p:cNvPr id="2" name="Group 2"/>
          <p:cNvGrpSpPr/>
          <p:nvPr/>
        </p:nvGrpSpPr>
        <p:grpSpPr>
          <a:xfrm>
            <a:off x="-430816" y="1028700"/>
            <a:ext cx="7273813" cy="1408127"/>
            <a:chOff x="0" y="0"/>
            <a:chExt cx="1915737" cy="370865"/>
          </a:xfrm>
        </p:grpSpPr>
        <p:sp>
          <p:nvSpPr>
            <p:cNvPr id="3" name="Freeform 3"/>
            <p:cNvSpPr/>
            <p:nvPr/>
          </p:nvSpPr>
          <p:spPr>
            <a:xfrm>
              <a:off x="0" y="0"/>
              <a:ext cx="1915737" cy="370865"/>
            </a:xfrm>
            <a:custGeom>
              <a:avLst/>
              <a:gdLst/>
              <a:ahLst/>
              <a:cxnLst/>
              <a:rect l="l" t="t" r="r" b="b"/>
              <a:pathLst>
                <a:path w="1915737" h="370865">
                  <a:moveTo>
                    <a:pt x="0" y="0"/>
                  </a:moveTo>
                  <a:lnTo>
                    <a:pt x="1915737" y="0"/>
                  </a:lnTo>
                  <a:lnTo>
                    <a:pt x="1915737" y="370865"/>
                  </a:lnTo>
                  <a:lnTo>
                    <a:pt x="0" y="370865"/>
                  </a:lnTo>
                  <a:close/>
                </a:path>
              </a:pathLst>
            </a:custGeom>
            <a:solidFill>
              <a:srgbClr val="D53023"/>
            </a:solidFill>
          </p:spPr>
        </p:sp>
        <p:sp>
          <p:nvSpPr>
            <p:cNvPr id="4" name="TextBox 4"/>
            <p:cNvSpPr txBox="1"/>
            <p:nvPr/>
          </p:nvSpPr>
          <p:spPr>
            <a:xfrm>
              <a:off x="0" y="-28575"/>
              <a:ext cx="1915737" cy="399440"/>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a:off x="697512" y="3055201"/>
            <a:ext cx="5201240" cy="6188931"/>
            <a:chOff x="0" y="0"/>
            <a:chExt cx="1369874" cy="1630007"/>
          </a:xfrm>
        </p:grpSpPr>
        <p:sp>
          <p:nvSpPr>
            <p:cNvPr id="6" name="Freeform 6"/>
            <p:cNvSpPr/>
            <p:nvPr/>
          </p:nvSpPr>
          <p:spPr>
            <a:xfrm>
              <a:off x="0" y="0"/>
              <a:ext cx="1369874" cy="1630007"/>
            </a:xfrm>
            <a:custGeom>
              <a:avLst/>
              <a:gdLst/>
              <a:ahLst/>
              <a:cxnLst/>
              <a:rect l="l" t="t" r="r" b="b"/>
              <a:pathLst>
                <a:path w="1369874" h="1630007">
                  <a:moveTo>
                    <a:pt x="0" y="0"/>
                  </a:moveTo>
                  <a:lnTo>
                    <a:pt x="1369874" y="0"/>
                  </a:lnTo>
                  <a:lnTo>
                    <a:pt x="1369874" y="1630007"/>
                  </a:lnTo>
                  <a:lnTo>
                    <a:pt x="0" y="1630007"/>
                  </a:lnTo>
                  <a:close/>
                </a:path>
              </a:pathLst>
            </a:custGeom>
            <a:solidFill>
              <a:srgbClr val="FFFFFF"/>
            </a:solidFill>
          </p:spPr>
        </p:sp>
        <p:sp>
          <p:nvSpPr>
            <p:cNvPr id="7" name="TextBox 7"/>
            <p:cNvSpPr txBox="1"/>
            <p:nvPr/>
          </p:nvSpPr>
          <p:spPr>
            <a:xfrm>
              <a:off x="0" y="-28575"/>
              <a:ext cx="1369874" cy="1658582"/>
            </a:xfrm>
            <a:prstGeom prst="rect">
              <a:avLst/>
            </a:prstGeom>
          </p:spPr>
          <p:txBody>
            <a:bodyPr lIns="50800" tIns="50800" rIns="50800" bIns="50800" rtlCol="0" anchor="ctr"/>
            <a:lstStyle/>
            <a:p>
              <a:pPr algn="ctr">
                <a:lnSpc>
                  <a:spcPts val="1960"/>
                </a:lnSpc>
              </a:pPr>
              <a:endParaRPr/>
            </a:p>
          </p:txBody>
        </p:sp>
      </p:grpSp>
      <p:grpSp>
        <p:nvGrpSpPr>
          <p:cNvPr id="8" name="Group 8"/>
          <p:cNvGrpSpPr/>
          <p:nvPr/>
        </p:nvGrpSpPr>
        <p:grpSpPr>
          <a:xfrm>
            <a:off x="11445144" y="7836006"/>
            <a:ext cx="7273813" cy="1408127"/>
            <a:chOff x="0" y="0"/>
            <a:chExt cx="1915737" cy="370865"/>
          </a:xfrm>
        </p:grpSpPr>
        <p:sp>
          <p:nvSpPr>
            <p:cNvPr id="9" name="Freeform 9"/>
            <p:cNvSpPr/>
            <p:nvPr/>
          </p:nvSpPr>
          <p:spPr>
            <a:xfrm>
              <a:off x="0" y="0"/>
              <a:ext cx="1915737" cy="370865"/>
            </a:xfrm>
            <a:custGeom>
              <a:avLst/>
              <a:gdLst/>
              <a:ahLst/>
              <a:cxnLst/>
              <a:rect l="l" t="t" r="r" b="b"/>
              <a:pathLst>
                <a:path w="1915737" h="370865">
                  <a:moveTo>
                    <a:pt x="0" y="0"/>
                  </a:moveTo>
                  <a:lnTo>
                    <a:pt x="1915737" y="0"/>
                  </a:lnTo>
                  <a:lnTo>
                    <a:pt x="1915737" y="370865"/>
                  </a:lnTo>
                  <a:lnTo>
                    <a:pt x="0" y="370865"/>
                  </a:lnTo>
                  <a:close/>
                </a:path>
              </a:pathLst>
            </a:custGeom>
            <a:solidFill>
              <a:srgbClr val="D53023"/>
            </a:solidFill>
          </p:spPr>
        </p:sp>
        <p:sp>
          <p:nvSpPr>
            <p:cNvPr id="10" name="TextBox 10"/>
            <p:cNvSpPr txBox="1"/>
            <p:nvPr/>
          </p:nvSpPr>
          <p:spPr>
            <a:xfrm>
              <a:off x="0" y="-28575"/>
              <a:ext cx="1915737" cy="399440"/>
            </a:xfrm>
            <a:prstGeom prst="rect">
              <a:avLst/>
            </a:prstGeom>
          </p:spPr>
          <p:txBody>
            <a:bodyPr lIns="50800" tIns="50800" rIns="50800" bIns="50800" rtlCol="0" anchor="ctr"/>
            <a:lstStyle/>
            <a:p>
              <a:pPr algn="ctr">
                <a:lnSpc>
                  <a:spcPts val="1960"/>
                </a:lnSpc>
              </a:pPr>
              <a:endParaRPr/>
            </a:p>
          </p:txBody>
        </p:sp>
      </p:grpSp>
      <p:grpSp>
        <p:nvGrpSpPr>
          <p:cNvPr id="11" name="Group 11"/>
          <p:cNvGrpSpPr/>
          <p:nvPr/>
        </p:nvGrpSpPr>
        <p:grpSpPr>
          <a:xfrm>
            <a:off x="12385167" y="1028700"/>
            <a:ext cx="5201240" cy="6218934"/>
            <a:chOff x="0" y="0"/>
            <a:chExt cx="1369874" cy="1637908"/>
          </a:xfrm>
        </p:grpSpPr>
        <p:sp>
          <p:nvSpPr>
            <p:cNvPr id="12" name="Freeform 12"/>
            <p:cNvSpPr/>
            <p:nvPr/>
          </p:nvSpPr>
          <p:spPr>
            <a:xfrm>
              <a:off x="0" y="0"/>
              <a:ext cx="1369874" cy="1637909"/>
            </a:xfrm>
            <a:custGeom>
              <a:avLst/>
              <a:gdLst/>
              <a:ahLst/>
              <a:cxnLst/>
              <a:rect l="l" t="t" r="r" b="b"/>
              <a:pathLst>
                <a:path w="1369874" h="1637909">
                  <a:moveTo>
                    <a:pt x="0" y="0"/>
                  </a:moveTo>
                  <a:lnTo>
                    <a:pt x="1369874" y="0"/>
                  </a:lnTo>
                  <a:lnTo>
                    <a:pt x="1369874" y="1637909"/>
                  </a:lnTo>
                  <a:lnTo>
                    <a:pt x="0" y="1637909"/>
                  </a:lnTo>
                  <a:close/>
                </a:path>
              </a:pathLst>
            </a:custGeom>
            <a:solidFill>
              <a:srgbClr val="FFFFFF"/>
            </a:solidFill>
          </p:spPr>
        </p:sp>
        <p:sp>
          <p:nvSpPr>
            <p:cNvPr id="13" name="TextBox 13"/>
            <p:cNvSpPr txBox="1"/>
            <p:nvPr/>
          </p:nvSpPr>
          <p:spPr>
            <a:xfrm>
              <a:off x="0" y="-28575"/>
              <a:ext cx="1369874" cy="1666483"/>
            </a:xfrm>
            <a:prstGeom prst="rect">
              <a:avLst/>
            </a:prstGeom>
          </p:spPr>
          <p:txBody>
            <a:bodyPr lIns="50800" tIns="50800" rIns="50800" bIns="50800" rtlCol="0" anchor="ctr"/>
            <a:lstStyle/>
            <a:p>
              <a:pPr algn="ctr">
                <a:lnSpc>
                  <a:spcPts val="1960"/>
                </a:lnSpc>
              </a:pPr>
              <a:endParaRPr/>
            </a:p>
          </p:txBody>
        </p:sp>
      </p:grpSp>
      <p:sp>
        <p:nvSpPr>
          <p:cNvPr id="14" name="Freeform 14"/>
          <p:cNvSpPr/>
          <p:nvPr/>
        </p:nvSpPr>
        <p:spPr>
          <a:xfrm>
            <a:off x="5327887" y="6432188"/>
            <a:ext cx="5612833" cy="3246825"/>
          </a:xfrm>
          <a:custGeom>
            <a:avLst/>
            <a:gdLst/>
            <a:ahLst/>
            <a:cxnLst/>
            <a:rect l="l" t="t" r="r" b="b"/>
            <a:pathLst>
              <a:path w="5612833" h="3246825">
                <a:moveTo>
                  <a:pt x="0" y="0"/>
                </a:moveTo>
                <a:lnTo>
                  <a:pt x="137638" y="0"/>
                </a:lnTo>
                <a:cubicBezTo>
                  <a:pt x="213653" y="0"/>
                  <a:pt x="275275" y="61622"/>
                  <a:pt x="275275" y="137637"/>
                </a:cubicBezTo>
                <a:lnTo>
                  <a:pt x="275275" y="3018224"/>
                </a:lnTo>
                <a:cubicBezTo>
                  <a:pt x="275275" y="3078853"/>
                  <a:pt x="299360" y="3136998"/>
                  <a:pt x="342230" y="3179869"/>
                </a:cubicBezTo>
                <a:cubicBezTo>
                  <a:pt x="385101" y="3222740"/>
                  <a:pt x="443247" y="3246824"/>
                  <a:pt x="503875" y="3246824"/>
                </a:cubicBezTo>
                <a:lnTo>
                  <a:pt x="5384233" y="3246824"/>
                </a:lnTo>
                <a:cubicBezTo>
                  <a:pt x="5510485" y="3246824"/>
                  <a:pt x="5612833" y="3144476"/>
                  <a:pt x="5612833" y="3018224"/>
                </a:cubicBezTo>
                <a:lnTo>
                  <a:pt x="5612833" y="2211825"/>
                </a:lnTo>
              </a:path>
            </a:pathLst>
          </a:custGeom>
          <a:ln w="38100" cap="flat">
            <a:solidFill>
              <a:srgbClr val="000000"/>
            </a:solidFill>
            <a:prstDash val="solid"/>
            <a:headEnd type="none" w="sm" len="sm"/>
            <a:tailEnd type="arrow" w="med" len="sm"/>
          </a:ln>
        </p:spPr>
      </p:sp>
      <p:sp>
        <p:nvSpPr>
          <p:cNvPr id="15" name="Freeform 15"/>
          <p:cNvSpPr/>
          <p:nvPr/>
        </p:nvSpPr>
        <p:spPr>
          <a:xfrm>
            <a:off x="6915086" y="1264431"/>
            <a:ext cx="4809124" cy="6387504"/>
          </a:xfrm>
          <a:custGeom>
            <a:avLst/>
            <a:gdLst/>
            <a:ahLst/>
            <a:cxnLst/>
            <a:rect l="l" t="t" r="r" b="b"/>
            <a:pathLst>
              <a:path w="4809124" h="6387504">
                <a:moveTo>
                  <a:pt x="0" y="0"/>
                </a:moveTo>
                <a:lnTo>
                  <a:pt x="4809124" y="0"/>
                </a:lnTo>
                <a:lnTo>
                  <a:pt x="4809124" y="6387504"/>
                </a:lnTo>
                <a:lnTo>
                  <a:pt x="0" y="6387504"/>
                </a:lnTo>
                <a:lnTo>
                  <a:pt x="0" y="0"/>
                </a:lnTo>
                <a:close/>
              </a:path>
            </a:pathLst>
          </a:custGeom>
          <a:blipFill>
            <a:blip r:embed="rId2"/>
            <a:stretch>
              <a:fillRect/>
            </a:stretch>
          </a:blipFill>
        </p:spPr>
      </p:sp>
      <p:sp>
        <p:nvSpPr>
          <p:cNvPr id="16" name="TextBox 16"/>
          <p:cNvSpPr txBox="1"/>
          <p:nvPr/>
        </p:nvSpPr>
        <p:spPr>
          <a:xfrm>
            <a:off x="517011" y="1300646"/>
            <a:ext cx="5378158" cy="778510"/>
          </a:xfrm>
          <a:prstGeom prst="rect">
            <a:avLst/>
          </a:prstGeom>
        </p:spPr>
        <p:txBody>
          <a:bodyPr lIns="0" tIns="0" rIns="0" bIns="0" rtlCol="0" anchor="t">
            <a:spAutoFit/>
          </a:bodyPr>
          <a:lstStyle/>
          <a:p>
            <a:pPr algn="l">
              <a:lnSpc>
                <a:spcPts val="6440"/>
              </a:lnSpc>
            </a:pPr>
            <a:r>
              <a:rPr lang="en-US" sz="4600">
                <a:solidFill>
                  <a:srgbClr val="FFFFFF"/>
                </a:solidFill>
                <a:latin typeface="TAN Headline"/>
                <a:ea typeface="TAN Headline"/>
                <a:cs typeface="TAN Headline"/>
                <a:sym typeface="TAN Headline"/>
              </a:rPr>
              <a:t>Teresa Gullace</a:t>
            </a:r>
          </a:p>
        </p:txBody>
      </p:sp>
      <p:sp>
        <p:nvSpPr>
          <p:cNvPr id="17" name="TextBox 17"/>
          <p:cNvSpPr txBox="1"/>
          <p:nvPr/>
        </p:nvSpPr>
        <p:spPr>
          <a:xfrm>
            <a:off x="950678" y="3737197"/>
            <a:ext cx="4694909" cy="5022215"/>
          </a:xfrm>
          <a:prstGeom prst="rect">
            <a:avLst/>
          </a:prstGeom>
        </p:spPr>
        <p:txBody>
          <a:bodyPr lIns="0" tIns="0" rIns="0" bIns="0" rtlCol="0" anchor="t">
            <a:spAutoFit/>
          </a:bodyPr>
          <a:lstStyle/>
          <a:p>
            <a:pPr algn="l">
              <a:lnSpc>
                <a:spcPts val="3639"/>
              </a:lnSpc>
            </a:pPr>
            <a:r>
              <a:rPr lang="en-US" sz="2799">
                <a:solidFill>
                  <a:srgbClr val="000000"/>
                </a:solidFill>
                <a:latin typeface="Antic Bold"/>
                <a:ea typeface="Antic Bold"/>
                <a:cs typeface="Antic Bold"/>
                <a:sym typeface="Antic Bold"/>
              </a:rPr>
              <a:t>Teresa Gullace (1904-1944) è diventata un simbolo della lotta contro l'occupazione nazista in Italia durante la Seconda Guerra Mondiale, in particolare per la sua morte tragica, che ha avuto un forte impatto sull'opinione pubblica italiana e sulla memoria collettiva del conflitto.</a:t>
            </a:r>
          </a:p>
          <a:p>
            <a:pPr algn="l">
              <a:lnSpc>
                <a:spcPts val="3639"/>
              </a:lnSpc>
            </a:pPr>
            <a:endParaRPr lang="en-US" sz="2799">
              <a:solidFill>
                <a:srgbClr val="000000"/>
              </a:solidFill>
              <a:latin typeface="Antic Bold"/>
              <a:ea typeface="Antic Bold"/>
              <a:cs typeface="Antic Bold"/>
              <a:sym typeface="Antic Bold"/>
            </a:endParaRPr>
          </a:p>
        </p:txBody>
      </p:sp>
      <p:sp>
        <p:nvSpPr>
          <p:cNvPr id="18" name="TextBox 18"/>
          <p:cNvSpPr txBox="1"/>
          <p:nvPr/>
        </p:nvSpPr>
        <p:spPr>
          <a:xfrm>
            <a:off x="12385167" y="8065407"/>
            <a:ext cx="5201240" cy="854075"/>
          </a:xfrm>
          <a:prstGeom prst="rect">
            <a:avLst/>
          </a:prstGeom>
        </p:spPr>
        <p:txBody>
          <a:bodyPr lIns="0" tIns="0" rIns="0" bIns="0" rtlCol="0" anchor="t">
            <a:spAutoFit/>
          </a:bodyPr>
          <a:lstStyle/>
          <a:p>
            <a:pPr algn="l">
              <a:lnSpc>
                <a:spcPts val="7000"/>
              </a:lnSpc>
            </a:pPr>
            <a:r>
              <a:rPr lang="en-US" sz="5000">
                <a:solidFill>
                  <a:srgbClr val="FFFFFF"/>
                </a:solidFill>
                <a:latin typeface="TAN Headline"/>
                <a:ea typeface="TAN Headline"/>
                <a:cs typeface="TAN Headline"/>
                <a:sym typeface="TAN Headline"/>
              </a:rPr>
              <a:t>Simbolo</a:t>
            </a:r>
          </a:p>
        </p:txBody>
      </p:sp>
      <p:sp>
        <p:nvSpPr>
          <p:cNvPr id="19" name="TextBox 19"/>
          <p:cNvSpPr txBox="1"/>
          <p:nvPr/>
        </p:nvSpPr>
        <p:spPr>
          <a:xfrm>
            <a:off x="12740544" y="1704188"/>
            <a:ext cx="4254944" cy="5479415"/>
          </a:xfrm>
          <a:prstGeom prst="rect">
            <a:avLst/>
          </a:prstGeom>
        </p:spPr>
        <p:txBody>
          <a:bodyPr lIns="0" tIns="0" rIns="0" bIns="0" rtlCol="0" anchor="t">
            <a:spAutoFit/>
          </a:bodyPr>
          <a:lstStyle/>
          <a:p>
            <a:pPr algn="l">
              <a:lnSpc>
                <a:spcPts val="3639"/>
              </a:lnSpc>
            </a:pPr>
            <a:r>
              <a:rPr lang="en-US" sz="2799">
                <a:solidFill>
                  <a:srgbClr val="000000"/>
                </a:solidFill>
                <a:latin typeface="Antic Bold"/>
                <a:ea typeface="Antic Bold"/>
                <a:cs typeface="Antic Bold"/>
                <a:sym typeface="Antic Bold"/>
              </a:rPr>
              <a:t>La morte di Teresa Gullace divenne un simbolo della brutalità dell'occupazione nazista in Italia e, nel corso degli anni, la sua figura è stata celebrata come martire della resistenza. La sua morte venne raccontata e diffusa dai partigiani, che ne fecero uno degli episodi emblematici delle atrocità naziste.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6EDFA"/>
        </a:solidFill>
        <a:effectLst/>
      </p:bgPr>
    </p:bg>
    <p:spTree>
      <p:nvGrpSpPr>
        <p:cNvPr id="1" name=""/>
        <p:cNvGrpSpPr/>
        <p:nvPr/>
      </p:nvGrpSpPr>
      <p:grpSpPr>
        <a:xfrm>
          <a:off x="0" y="0"/>
          <a:ext cx="0" cy="0"/>
          <a:chOff x="0" y="0"/>
          <a:chExt cx="0" cy="0"/>
        </a:xfrm>
      </p:grpSpPr>
      <p:grpSp>
        <p:nvGrpSpPr>
          <p:cNvPr id="2" name="Group 2"/>
          <p:cNvGrpSpPr/>
          <p:nvPr/>
        </p:nvGrpSpPr>
        <p:grpSpPr>
          <a:xfrm>
            <a:off x="-550826" y="7850173"/>
            <a:ext cx="7273813" cy="1408127"/>
            <a:chOff x="0" y="0"/>
            <a:chExt cx="1915737" cy="370865"/>
          </a:xfrm>
        </p:grpSpPr>
        <p:sp>
          <p:nvSpPr>
            <p:cNvPr id="3" name="Freeform 3"/>
            <p:cNvSpPr/>
            <p:nvPr/>
          </p:nvSpPr>
          <p:spPr>
            <a:xfrm>
              <a:off x="0" y="0"/>
              <a:ext cx="1915737" cy="370865"/>
            </a:xfrm>
            <a:custGeom>
              <a:avLst/>
              <a:gdLst/>
              <a:ahLst/>
              <a:cxnLst/>
              <a:rect l="l" t="t" r="r" b="b"/>
              <a:pathLst>
                <a:path w="1915737" h="370865">
                  <a:moveTo>
                    <a:pt x="0" y="0"/>
                  </a:moveTo>
                  <a:lnTo>
                    <a:pt x="1915737" y="0"/>
                  </a:lnTo>
                  <a:lnTo>
                    <a:pt x="1915737" y="370865"/>
                  </a:lnTo>
                  <a:lnTo>
                    <a:pt x="0" y="370865"/>
                  </a:lnTo>
                  <a:close/>
                </a:path>
              </a:pathLst>
            </a:custGeom>
            <a:solidFill>
              <a:srgbClr val="D53023"/>
            </a:solidFill>
          </p:spPr>
        </p:sp>
        <p:sp>
          <p:nvSpPr>
            <p:cNvPr id="4" name="TextBox 4"/>
            <p:cNvSpPr txBox="1"/>
            <p:nvPr/>
          </p:nvSpPr>
          <p:spPr>
            <a:xfrm>
              <a:off x="0" y="-28575"/>
              <a:ext cx="1915737" cy="399440"/>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a:off x="701593" y="1058702"/>
            <a:ext cx="5201240" cy="6188931"/>
            <a:chOff x="0" y="0"/>
            <a:chExt cx="1369874" cy="1630007"/>
          </a:xfrm>
        </p:grpSpPr>
        <p:sp>
          <p:nvSpPr>
            <p:cNvPr id="6" name="Freeform 6"/>
            <p:cNvSpPr/>
            <p:nvPr/>
          </p:nvSpPr>
          <p:spPr>
            <a:xfrm>
              <a:off x="0" y="0"/>
              <a:ext cx="1369874" cy="1630007"/>
            </a:xfrm>
            <a:custGeom>
              <a:avLst/>
              <a:gdLst/>
              <a:ahLst/>
              <a:cxnLst/>
              <a:rect l="l" t="t" r="r" b="b"/>
              <a:pathLst>
                <a:path w="1369874" h="1630007">
                  <a:moveTo>
                    <a:pt x="0" y="0"/>
                  </a:moveTo>
                  <a:lnTo>
                    <a:pt x="1369874" y="0"/>
                  </a:lnTo>
                  <a:lnTo>
                    <a:pt x="1369874" y="1630007"/>
                  </a:lnTo>
                  <a:lnTo>
                    <a:pt x="0" y="1630007"/>
                  </a:lnTo>
                  <a:close/>
                </a:path>
              </a:pathLst>
            </a:custGeom>
            <a:solidFill>
              <a:srgbClr val="FFFFFF"/>
            </a:solidFill>
          </p:spPr>
        </p:sp>
        <p:sp>
          <p:nvSpPr>
            <p:cNvPr id="7" name="TextBox 7"/>
            <p:cNvSpPr txBox="1"/>
            <p:nvPr/>
          </p:nvSpPr>
          <p:spPr>
            <a:xfrm>
              <a:off x="0" y="-28575"/>
              <a:ext cx="1369874" cy="1658582"/>
            </a:xfrm>
            <a:prstGeom prst="rect">
              <a:avLst/>
            </a:prstGeom>
          </p:spPr>
          <p:txBody>
            <a:bodyPr lIns="50800" tIns="50800" rIns="50800" bIns="50800" rtlCol="0" anchor="ctr"/>
            <a:lstStyle/>
            <a:p>
              <a:pPr algn="ctr">
                <a:lnSpc>
                  <a:spcPts val="1960"/>
                </a:lnSpc>
              </a:pPr>
              <a:endParaRPr/>
            </a:p>
          </p:txBody>
        </p:sp>
      </p:grpSp>
      <p:grpSp>
        <p:nvGrpSpPr>
          <p:cNvPr id="8" name="Group 8"/>
          <p:cNvGrpSpPr/>
          <p:nvPr/>
        </p:nvGrpSpPr>
        <p:grpSpPr>
          <a:xfrm>
            <a:off x="11348881" y="1058702"/>
            <a:ext cx="7273813" cy="1408127"/>
            <a:chOff x="0" y="0"/>
            <a:chExt cx="1915737" cy="370865"/>
          </a:xfrm>
        </p:grpSpPr>
        <p:sp>
          <p:nvSpPr>
            <p:cNvPr id="9" name="Freeform 9"/>
            <p:cNvSpPr/>
            <p:nvPr/>
          </p:nvSpPr>
          <p:spPr>
            <a:xfrm>
              <a:off x="0" y="0"/>
              <a:ext cx="1915737" cy="370865"/>
            </a:xfrm>
            <a:custGeom>
              <a:avLst/>
              <a:gdLst/>
              <a:ahLst/>
              <a:cxnLst/>
              <a:rect l="l" t="t" r="r" b="b"/>
              <a:pathLst>
                <a:path w="1915737" h="370865">
                  <a:moveTo>
                    <a:pt x="0" y="0"/>
                  </a:moveTo>
                  <a:lnTo>
                    <a:pt x="1915737" y="0"/>
                  </a:lnTo>
                  <a:lnTo>
                    <a:pt x="1915737" y="370865"/>
                  </a:lnTo>
                  <a:lnTo>
                    <a:pt x="0" y="370865"/>
                  </a:lnTo>
                  <a:close/>
                </a:path>
              </a:pathLst>
            </a:custGeom>
            <a:solidFill>
              <a:srgbClr val="D53023"/>
            </a:solidFill>
          </p:spPr>
        </p:sp>
        <p:sp>
          <p:nvSpPr>
            <p:cNvPr id="10" name="TextBox 10"/>
            <p:cNvSpPr txBox="1"/>
            <p:nvPr/>
          </p:nvSpPr>
          <p:spPr>
            <a:xfrm>
              <a:off x="0" y="-28575"/>
              <a:ext cx="1915737" cy="399440"/>
            </a:xfrm>
            <a:prstGeom prst="rect">
              <a:avLst/>
            </a:prstGeom>
          </p:spPr>
          <p:txBody>
            <a:bodyPr lIns="50800" tIns="50800" rIns="50800" bIns="50800" rtlCol="0" anchor="ctr"/>
            <a:lstStyle/>
            <a:p>
              <a:pPr algn="ctr">
                <a:lnSpc>
                  <a:spcPts val="1960"/>
                </a:lnSpc>
              </a:pPr>
              <a:endParaRPr/>
            </a:p>
          </p:txBody>
        </p:sp>
      </p:grpSp>
      <p:sp>
        <p:nvSpPr>
          <p:cNvPr id="11" name="TextBox 11"/>
          <p:cNvSpPr txBox="1"/>
          <p:nvPr/>
        </p:nvSpPr>
        <p:spPr>
          <a:xfrm>
            <a:off x="1028700" y="1399173"/>
            <a:ext cx="4628890" cy="5479415"/>
          </a:xfrm>
          <a:prstGeom prst="rect">
            <a:avLst/>
          </a:prstGeom>
        </p:spPr>
        <p:txBody>
          <a:bodyPr lIns="0" tIns="0" rIns="0" bIns="0" rtlCol="0" anchor="t">
            <a:spAutoFit/>
          </a:bodyPr>
          <a:lstStyle/>
          <a:p>
            <a:pPr algn="l">
              <a:lnSpc>
                <a:spcPts val="3639"/>
              </a:lnSpc>
            </a:pPr>
            <a:r>
              <a:rPr lang="en-US" sz="2799">
                <a:solidFill>
                  <a:srgbClr val="000000"/>
                </a:solidFill>
                <a:latin typeface="Antic Bold"/>
                <a:ea typeface="Antic Bold"/>
                <a:cs typeface="Antic Bold"/>
                <a:sym typeface="Antic Bold"/>
              </a:rPr>
              <a:t>La Sora Pina, interpretata da un'intensa Anna Magnani nel capolavoro neorealista Roma città aperta (1945) di Roberto Rossellini, è una delle figure più iconiche del cinema italiano. Rappresenta l'emblema della "madre coraggio", simbolo della resistenza popolare romana durante l'occupazione nazista.</a:t>
            </a:r>
          </a:p>
          <a:p>
            <a:pPr algn="l">
              <a:lnSpc>
                <a:spcPts val="3639"/>
              </a:lnSpc>
            </a:pPr>
            <a:endParaRPr lang="en-US" sz="2799">
              <a:solidFill>
                <a:srgbClr val="000000"/>
              </a:solidFill>
              <a:latin typeface="Antic Bold"/>
              <a:ea typeface="Antic Bold"/>
              <a:cs typeface="Antic Bold"/>
              <a:sym typeface="Antic Bold"/>
            </a:endParaRPr>
          </a:p>
        </p:txBody>
      </p:sp>
      <p:sp>
        <p:nvSpPr>
          <p:cNvPr id="12" name="TextBox 12"/>
          <p:cNvSpPr txBox="1"/>
          <p:nvPr/>
        </p:nvSpPr>
        <p:spPr>
          <a:xfrm>
            <a:off x="12217075" y="1332498"/>
            <a:ext cx="5201240" cy="854075"/>
          </a:xfrm>
          <a:prstGeom prst="rect">
            <a:avLst/>
          </a:prstGeom>
        </p:spPr>
        <p:txBody>
          <a:bodyPr lIns="0" tIns="0" rIns="0" bIns="0" rtlCol="0" anchor="t">
            <a:spAutoFit/>
          </a:bodyPr>
          <a:lstStyle/>
          <a:p>
            <a:pPr algn="l">
              <a:lnSpc>
                <a:spcPts val="7000"/>
              </a:lnSpc>
            </a:pPr>
            <a:r>
              <a:rPr lang="en-US" sz="5000">
                <a:solidFill>
                  <a:srgbClr val="FFFFFF"/>
                </a:solidFill>
                <a:latin typeface="TAN Headline"/>
                <a:ea typeface="TAN Headline"/>
                <a:cs typeface="TAN Headline"/>
                <a:sym typeface="TAN Headline"/>
              </a:rPr>
              <a:t>Cambiamento</a:t>
            </a:r>
          </a:p>
        </p:txBody>
      </p:sp>
      <p:grpSp>
        <p:nvGrpSpPr>
          <p:cNvPr id="13" name="Group 13"/>
          <p:cNvGrpSpPr/>
          <p:nvPr/>
        </p:nvGrpSpPr>
        <p:grpSpPr>
          <a:xfrm>
            <a:off x="12385167" y="3039366"/>
            <a:ext cx="5201240" cy="6218934"/>
            <a:chOff x="0" y="0"/>
            <a:chExt cx="1369874" cy="1637908"/>
          </a:xfrm>
        </p:grpSpPr>
        <p:sp>
          <p:nvSpPr>
            <p:cNvPr id="14" name="Freeform 14"/>
            <p:cNvSpPr/>
            <p:nvPr/>
          </p:nvSpPr>
          <p:spPr>
            <a:xfrm>
              <a:off x="0" y="0"/>
              <a:ext cx="1369874" cy="1637909"/>
            </a:xfrm>
            <a:custGeom>
              <a:avLst/>
              <a:gdLst/>
              <a:ahLst/>
              <a:cxnLst/>
              <a:rect l="l" t="t" r="r" b="b"/>
              <a:pathLst>
                <a:path w="1369874" h="1637909">
                  <a:moveTo>
                    <a:pt x="0" y="0"/>
                  </a:moveTo>
                  <a:lnTo>
                    <a:pt x="1369874" y="0"/>
                  </a:lnTo>
                  <a:lnTo>
                    <a:pt x="1369874" y="1637909"/>
                  </a:lnTo>
                  <a:lnTo>
                    <a:pt x="0" y="1637909"/>
                  </a:lnTo>
                  <a:close/>
                </a:path>
              </a:pathLst>
            </a:custGeom>
            <a:solidFill>
              <a:srgbClr val="FFFFFF"/>
            </a:solidFill>
          </p:spPr>
        </p:sp>
        <p:sp>
          <p:nvSpPr>
            <p:cNvPr id="15" name="TextBox 15"/>
            <p:cNvSpPr txBox="1"/>
            <p:nvPr/>
          </p:nvSpPr>
          <p:spPr>
            <a:xfrm>
              <a:off x="0" y="-28575"/>
              <a:ext cx="1369874" cy="1666483"/>
            </a:xfrm>
            <a:prstGeom prst="rect">
              <a:avLst/>
            </a:prstGeom>
          </p:spPr>
          <p:txBody>
            <a:bodyPr lIns="50800" tIns="50800" rIns="50800" bIns="50800" rtlCol="0" anchor="ctr"/>
            <a:lstStyle/>
            <a:p>
              <a:pPr algn="ctr">
                <a:lnSpc>
                  <a:spcPts val="1960"/>
                </a:lnSpc>
              </a:pPr>
              <a:endParaRPr/>
            </a:p>
          </p:txBody>
        </p:sp>
      </p:grpSp>
      <p:sp>
        <p:nvSpPr>
          <p:cNvPr id="16" name="TextBox 16"/>
          <p:cNvSpPr txBox="1"/>
          <p:nvPr/>
        </p:nvSpPr>
        <p:spPr>
          <a:xfrm>
            <a:off x="12632817" y="3010791"/>
            <a:ext cx="4626483" cy="5936615"/>
          </a:xfrm>
          <a:prstGeom prst="rect">
            <a:avLst/>
          </a:prstGeom>
        </p:spPr>
        <p:txBody>
          <a:bodyPr lIns="0" tIns="0" rIns="0" bIns="0" rtlCol="0" anchor="t">
            <a:spAutoFit/>
          </a:bodyPr>
          <a:lstStyle/>
          <a:p>
            <a:pPr algn="l">
              <a:lnSpc>
                <a:spcPts val="3639"/>
              </a:lnSpc>
            </a:pPr>
            <a:r>
              <a:rPr lang="en-US" sz="2799">
                <a:solidFill>
                  <a:srgbClr val="000000"/>
                </a:solidFill>
                <a:latin typeface="Antic Bold"/>
                <a:ea typeface="Antic Bold"/>
                <a:cs typeface="Antic Bold"/>
                <a:sym typeface="Antic Bold"/>
              </a:rPr>
              <a:t>Prima  le donne nel cinema erano dive patinate o madri sottomesse. Pina ribalta tutto. La vediamo con i capelli spettinati, le occhiaie profonde, il respiro affannato e un linguaggio popolare, il dialetto romano, che per la prima volta acquisisce una dignità tragica. È una donna che lavora, che lotta con la borsa nera e che gestisce da sola la casa e il figlio Marcello.</a:t>
            </a:r>
          </a:p>
        </p:txBody>
      </p:sp>
      <p:grpSp>
        <p:nvGrpSpPr>
          <p:cNvPr id="17" name="Group 17"/>
          <p:cNvGrpSpPr/>
          <p:nvPr/>
        </p:nvGrpSpPr>
        <p:grpSpPr>
          <a:xfrm>
            <a:off x="6176822" y="3029526"/>
            <a:ext cx="5934357" cy="4218107"/>
            <a:chOff x="0" y="0"/>
            <a:chExt cx="1793740" cy="1274980"/>
          </a:xfrm>
        </p:grpSpPr>
        <p:sp>
          <p:nvSpPr>
            <p:cNvPr id="18" name="Freeform 18"/>
            <p:cNvSpPr/>
            <p:nvPr/>
          </p:nvSpPr>
          <p:spPr>
            <a:xfrm>
              <a:off x="0" y="0"/>
              <a:ext cx="1793740" cy="1274980"/>
            </a:xfrm>
            <a:custGeom>
              <a:avLst/>
              <a:gdLst/>
              <a:ahLst/>
              <a:cxnLst/>
              <a:rect l="l" t="t" r="r" b="b"/>
              <a:pathLst>
                <a:path w="1793740" h="1274980">
                  <a:moveTo>
                    <a:pt x="0" y="0"/>
                  </a:moveTo>
                  <a:lnTo>
                    <a:pt x="1793740" y="0"/>
                  </a:lnTo>
                  <a:lnTo>
                    <a:pt x="1793740" y="1274980"/>
                  </a:lnTo>
                  <a:lnTo>
                    <a:pt x="0" y="1274980"/>
                  </a:lnTo>
                  <a:close/>
                </a:path>
              </a:pathLst>
            </a:custGeom>
            <a:blipFill>
              <a:blip r:embed="rId2"/>
              <a:stretch>
                <a:fillRect l="-13181" r="-13181"/>
              </a:stretch>
            </a:blipFill>
            <a:ln w="19050" cap="sq">
              <a:gradFill>
                <a:gsLst>
                  <a:gs pos="0">
                    <a:srgbClr val="F5EFE1">
                      <a:alpha val="100000"/>
                    </a:srgbClr>
                  </a:gs>
                  <a:gs pos="100000">
                    <a:srgbClr val="C3C5AA">
                      <a:alpha val="100000"/>
                    </a:srgbClr>
                  </a:gs>
                </a:gsLst>
                <a:lin ang="0"/>
              </a:gradFill>
              <a:prstDash val="solid"/>
              <a:miter/>
            </a:ln>
          </p:spPr>
        </p:sp>
      </p:grpSp>
      <p:sp>
        <p:nvSpPr>
          <p:cNvPr id="19" name="TextBox 19"/>
          <p:cNvSpPr txBox="1"/>
          <p:nvPr/>
        </p:nvSpPr>
        <p:spPr>
          <a:xfrm>
            <a:off x="1028700" y="8079574"/>
            <a:ext cx="5201240" cy="854075"/>
          </a:xfrm>
          <a:prstGeom prst="rect">
            <a:avLst/>
          </a:prstGeom>
        </p:spPr>
        <p:txBody>
          <a:bodyPr lIns="0" tIns="0" rIns="0" bIns="0" rtlCol="0" anchor="t">
            <a:spAutoFit/>
          </a:bodyPr>
          <a:lstStyle/>
          <a:p>
            <a:pPr algn="l">
              <a:lnSpc>
                <a:spcPts val="7000"/>
              </a:lnSpc>
            </a:pPr>
            <a:r>
              <a:rPr lang="en-US" sz="5000">
                <a:solidFill>
                  <a:srgbClr val="FFFFFF"/>
                </a:solidFill>
                <a:latin typeface="TAN Headline"/>
                <a:ea typeface="TAN Headline"/>
                <a:cs typeface="TAN Headline"/>
                <a:sym typeface="TAN Headline"/>
              </a:rPr>
              <a:t>Sora Pina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6EDFA"/>
        </a:solidFill>
        <a:effectLst/>
      </p:bgPr>
    </p:bg>
    <p:spTree>
      <p:nvGrpSpPr>
        <p:cNvPr id="1" name=""/>
        <p:cNvGrpSpPr/>
        <p:nvPr/>
      </p:nvGrpSpPr>
      <p:grpSpPr>
        <a:xfrm>
          <a:off x="0" y="0"/>
          <a:ext cx="0" cy="0"/>
          <a:chOff x="0" y="0"/>
          <a:chExt cx="0" cy="0"/>
        </a:xfrm>
      </p:grpSpPr>
      <p:grpSp>
        <p:nvGrpSpPr>
          <p:cNvPr id="2" name="Group 2"/>
          <p:cNvGrpSpPr/>
          <p:nvPr/>
        </p:nvGrpSpPr>
        <p:grpSpPr>
          <a:xfrm>
            <a:off x="-430816" y="1028700"/>
            <a:ext cx="19027773" cy="1708150"/>
            <a:chOff x="0" y="0"/>
            <a:chExt cx="5011430" cy="449883"/>
          </a:xfrm>
        </p:grpSpPr>
        <p:sp>
          <p:nvSpPr>
            <p:cNvPr id="3" name="Freeform 3"/>
            <p:cNvSpPr/>
            <p:nvPr/>
          </p:nvSpPr>
          <p:spPr>
            <a:xfrm>
              <a:off x="0" y="0"/>
              <a:ext cx="5011430" cy="449883"/>
            </a:xfrm>
            <a:custGeom>
              <a:avLst/>
              <a:gdLst/>
              <a:ahLst/>
              <a:cxnLst/>
              <a:rect l="l" t="t" r="r" b="b"/>
              <a:pathLst>
                <a:path w="5011430" h="449883">
                  <a:moveTo>
                    <a:pt x="0" y="0"/>
                  </a:moveTo>
                  <a:lnTo>
                    <a:pt x="5011430" y="0"/>
                  </a:lnTo>
                  <a:lnTo>
                    <a:pt x="5011430" y="449883"/>
                  </a:lnTo>
                  <a:lnTo>
                    <a:pt x="0" y="449883"/>
                  </a:lnTo>
                  <a:close/>
                </a:path>
              </a:pathLst>
            </a:custGeom>
            <a:solidFill>
              <a:srgbClr val="D53023"/>
            </a:solidFill>
          </p:spPr>
        </p:sp>
        <p:sp>
          <p:nvSpPr>
            <p:cNvPr id="4" name="TextBox 4"/>
            <p:cNvSpPr txBox="1"/>
            <p:nvPr/>
          </p:nvSpPr>
          <p:spPr>
            <a:xfrm>
              <a:off x="0" y="-28575"/>
              <a:ext cx="5011430" cy="478458"/>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a:off x="1028700" y="6061593"/>
            <a:ext cx="7670998" cy="787174"/>
            <a:chOff x="0" y="0"/>
            <a:chExt cx="10227997" cy="1049565"/>
          </a:xfrm>
        </p:grpSpPr>
        <p:grpSp>
          <p:nvGrpSpPr>
            <p:cNvPr id="6" name="Group 6"/>
            <p:cNvGrpSpPr/>
            <p:nvPr/>
          </p:nvGrpSpPr>
          <p:grpSpPr>
            <a:xfrm>
              <a:off x="0" y="0"/>
              <a:ext cx="10227997" cy="1049565"/>
              <a:chOff x="0" y="0"/>
              <a:chExt cx="2020345" cy="207322"/>
            </a:xfrm>
          </p:grpSpPr>
          <p:sp>
            <p:nvSpPr>
              <p:cNvPr id="7" name="Freeform 7"/>
              <p:cNvSpPr/>
              <p:nvPr/>
            </p:nvSpPr>
            <p:spPr>
              <a:xfrm>
                <a:off x="0" y="0"/>
                <a:ext cx="2020345" cy="207322"/>
              </a:xfrm>
              <a:custGeom>
                <a:avLst/>
                <a:gdLst/>
                <a:ahLst/>
                <a:cxnLst/>
                <a:rect l="l" t="t" r="r" b="b"/>
                <a:pathLst>
                  <a:path w="2020345" h="207322">
                    <a:moveTo>
                      <a:pt x="0" y="0"/>
                    </a:moveTo>
                    <a:lnTo>
                      <a:pt x="2020345" y="0"/>
                    </a:lnTo>
                    <a:lnTo>
                      <a:pt x="2020345" y="207322"/>
                    </a:lnTo>
                    <a:lnTo>
                      <a:pt x="0" y="207322"/>
                    </a:lnTo>
                    <a:close/>
                  </a:path>
                </a:pathLst>
              </a:custGeom>
              <a:solidFill>
                <a:srgbClr val="FFFFFF"/>
              </a:solidFill>
            </p:spPr>
          </p:sp>
          <p:sp>
            <p:nvSpPr>
              <p:cNvPr id="8" name="TextBox 8"/>
              <p:cNvSpPr txBox="1"/>
              <p:nvPr/>
            </p:nvSpPr>
            <p:spPr>
              <a:xfrm>
                <a:off x="0" y="-28575"/>
                <a:ext cx="2020345" cy="235897"/>
              </a:xfrm>
              <a:prstGeom prst="rect">
                <a:avLst/>
              </a:prstGeom>
            </p:spPr>
            <p:txBody>
              <a:bodyPr lIns="50800" tIns="50800" rIns="50800" bIns="50800" rtlCol="0" anchor="ctr"/>
              <a:lstStyle/>
              <a:p>
                <a:pPr algn="ctr">
                  <a:lnSpc>
                    <a:spcPts val="1960"/>
                  </a:lnSpc>
                </a:pPr>
                <a:endParaRPr/>
              </a:p>
            </p:txBody>
          </p:sp>
        </p:grpSp>
        <p:sp>
          <p:nvSpPr>
            <p:cNvPr id="9" name="TextBox 9"/>
            <p:cNvSpPr txBox="1"/>
            <p:nvPr/>
          </p:nvSpPr>
          <p:spPr>
            <a:xfrm>
              <a:off x="395380" y="215114"/>
              <a:ext cx="9274758" cy="590762"/>
            </a:xfrm>
            <a:prstGeom prst="rect">
              <a:avLst/>
            </a:prstGeom>
          </p:spPr>
          <p:txBody>
            <a:bodyPr lIns="0" tIns="0" rIns="0" bIns="0" rtlCol="0" anchor="t">
              <a:spAutoFit/>
            </a:bodyPr>
            <a:lstStyle/>
            <a:p>
              <a:pPr algn="ctr">
                <a:lnSpc>
                  <a:spcPts val="3639"/>
                </a:lnSpc>
              </a:pPr>
              <a:r>
                <a:rPr lang="en-US" sz="2799">
                  <a:solidFill>
                    <a:srgbClr val="000000"/>
                  </a:solidFill>
                  <a:latin typeface="Antic Bold"/>
                  <a:ea typeface="Antic Bold"/>
                  <a:cs typeface="Antic Bold"/>
                  <a:sym typeface="Antic Bold"/>
                </a:rPr>
                <a:t>Entrambe assisite dai figli durante l’omicidio</a:t>
              </a:r>
            </a:p>
          </p:txBody>
        </p:sp>
      </p:grpSp>
      <p:grpSp>
        <p:nvGrpSpPr>
          <p:cNvPr id="10" name="Group 10"/>
          <p:cNvGrpSpPr/>
          <p:nvPr/>
        </p:nvGrpSpPr>
        <p:grpSpPr>
          <a:xfrm>
            <a:off x="1028700" y="7267867"/>
            <a:ext cx="7670998" cy="1244374"/>
            <a:chOff x="0" y="0"/>
            <a:chExt cx="10227997" cy="1659165"/>
          </a:xfrm>
        </p:grpSpPr>
        <p:grpSp>
          <p:nvGrpSpPr>
            <p:cNvPr id="11" name="Group 11"/>
            <p:cNvGrpSpPr/>
            <p:nvPr/>
          </p:nvGrpSpPr>
          <p:grpSpPr>
            <a:xfrm>
              <a:off x="0" y="0"/>
              <a:ext cx="10227997" cy="1659165"/>
              <a:chOff x="0" y="0"/>
              <a:chExt cx="2020345" cy="327736"/>
            </a:xfrm>
          </p:grpSpPr>
          <p:sp>
            <p:nvSpPr>
              <p:cNvPr id="12" name="Freeform 12"/>
              <p:cNvSpPr/>
              <p:nvPr/>
            </p:nvSpPr>
            <p:spPr>
              <a:xfrm>
                <a:off x="0" y="0"/>
                <a:ext cx="2020345" cy="327736"/>
              </a:xfrm>
              <a:custGeom>
                <a:avLst/>
                <a:gdLst/>
                <a:ahLst/>
                <a:cxnLst/>
                <a:rect l="l" t="t" r="r" b="b"/>
                <a:pathLst>
                  <a:path w="2020345" h="327736">
                    <a:moveTo>
                      <a:pt x="0" y="0"/>
                    </a:moveTo>
                    <a:lnTo>
                      <a:pt x="2020345" y="0"/>
                    </a:lnTo>
                    <a:lnTo>
                      <a:pt x="2020345" y="327736"/>
                    </a:lnTo>
                    <a:lnTo>
                      <a:pt x="0" y="327736"/>
                    </a:lnTo>
                    <a:close/>
                  </a:path>
                </a:pathLst>
              </a:custGeom>
              <a:solidFill>
                <a:srgbClr val="FFFFFF"/>
              </a:solidFill>
            </p:spPr>
          </p:sp>
          <p:sp>
            <p:nvSpPr>
              <p:cNvPr id="13" name="TextBox 13"/>
              <p:cNvSpPr txBox="1"/>
              <p:nvPr/>
            </p:nvSpPr>
            <p:spPr>
              <a:xfrm>
                <a:off x="0" y="-28575"/>
                <a:ext cx="2020345" cy="356311"/>
              </a:xfrm>
              <a:prstGeom prst="rect">
                <a:avLst/>
              </a:prstGeom>
            </p:spPr>
            <p:txBody>
              <a:bodyPr lIns="50800" tIns="50800" rIns="50800" bIns="50800" rtlCol="0" anchor="ctr"/>
              <a:lstStyle/>
              <a:p>
                <a:pPr algn="ctr">
                  <a:lnSpc>
                    <a:spcPts val="1960"/>
                  </a:lnSpc>
                </a:pPr>
                <a:endParaRPr/>
              </a:p>
            </p:txBody>
          </p:sp>
        </p:grpSp>
        <p:sp>
          <p:nvSpPr>
            <p:cNvPr id="14" name="TextBox 14"/>
            <p:cNvSpPr txBox="1"/>
            <p:nvPr/>
          </p:nvSpPr>
          <p:spPr>
            <a:xfrm>
              <a:off x="395380" y="215114"/>
              <a:ext cx="9274758" cy="1200362"/>
            </a:xfrm>
            <a:prstGeom prst="rect">
              <a:avLst/>
            </a:prstGeom>
          </p:spPr>
          <p:txBody>
            <a:bodyPr lIns="0" tIns="0" rIns="0" bIns="0" rtlCol="0" anchor="t">
              <a:spAutoFit/>
            </a:bodyPr>
            <a:lstStyle/>
            <a:p>
              <a:pPr algn="ctr">
                <a:lnSpc>
                  <a:spcPts val="3639"/>
                </a:lnSpc>
              </a:pPr>
              <a:r>
                <a:rPr lang="en-US" sz="2799">
                  <a:solidFill>
                    <a:srgbClr val="000000"/>
                  </a:solidFill>
                  <a:latin typeface="Antic Bold"/>
                  <a:ea typeface="Antic Bold"/>
                  <a:cs typeface="Antic Bold"/>
                  <a:sym typeface="Antic Bold"/>
                </a:rPr>
                <a:t>Entrambe rappresentano la “Resistenza quotidiana”</a:t>
              </a:r>
            </a:p>
          </p:txBody>
        </p:sp>
      </p:grpSp>
      <p:grpSp>
        <p:nvGrpSpPr>
          <p:cNvPr id="15" name="Group 15"/>
          <p:cNvGrpSpPr/>
          <p:nvPr/>
        </p:nvGrpSpPr>
        <p:grpSpPr>
          <a:xfrm>
            <a:off x="9588302" y="6064608"/>
            <a:ext cx="7670998" cy="787174"/>
            <a:chOff x="0" y="0"/>
            <a:chExt cx="10227997" cy="1049565"/>
          </a:xfrm>
        </p:grpSpPr>
        <p:grpSp>
          <p:nvGrpSpPr>
            <p:cNvPr id="16" name="Group 16"/>
            <p:cNvGrpSpPr/>
            <p:nvPr/>
          </p:nvGrpSpPr>
          <p:grpSpPr>
            <a:xfrm>
              <a:off x="0" y="0"/>
              <a:ext cx="10227997" cy="1049565"/>
              <a:chOff x="0" y="0"/>
              <a:chExt cx="2020345" cy="207322"/>
            </a:xfrm>
          </p:grpSpPr>
          <p:sp>
            <p:nvSpPr>
              <p:cNvPr id="17" name="Freeform 17"/>
              <p:cNvSpPr/>
              <p:nvPr/>
            </p:nvSpPr>
            <p:spPr>
              <a:xfrm>
                <a:off x="0" y="0"/>
                <a:ext cx="2020345" cy="207322"/>
              </a:xfrm>
              <a:custGeom>
                <a:avLst/>
                <a:gdLst/>
                <a:ahLst/>
                <a:cxnLst/>
                <a:rect l="l" t="t" r="r" b="b"/>
                <a:pathLst>
                  <a:path w="2020345" h="207322">
                    <a:moveTo>
                      <a:pt x="0" y="0"/>
                    </a:moveTo>
                    <a:lnTo>
                      <a:pt x="2020345" y="0"/>
                    </a:lnTo>
                    <a:lnTo>
                      <a:pt x="2020345" y="207322"/>
                    </a:lnTo>
                    <a:lnTo>
                      <a:pt x="0" y="207322"/>
                    </a:lnTo>
                    <a:close/>
                  </a:path>
                </a:pathLst>
              </a:custGeom>
              <a:solidFill>
                <a:srgbClr val="FFFFFF"/>
              </a:solidFill>
            </p:spPr>
          </p:sp>
          <p:sp>
            <p:nvSpPr>
              <p:cNvPr id="18" name="TextBox 18"/>
              <p:cNvSpPr txBox="1"/>
              <p:nvPr/>
            </p:nvSpPr>
            <p:spPr>
              <a:xfrm>
                <a:off x="0" y="-28575"/>
                <a:ext cx="2020345" cy="235897"/>
              </a:xfrm>
              <a:prstGeom prst="rect">
                <a:avLst/>
              </a:prstGeom>
            </p:spPr>
            <p:txBody>
              <a:bodyPr lIns="50800" tIns="50800" rIns="50800" bIns="50800" rtlCol="0" anchor="ctr"/>
              <a:lstStyle/>
              <a:p>
                <a:pPr algn="ctr">
                  <a:lnSpc>
                    <a:spcPts val="1960"/>
                  </a:lnSpc>
                </a:pPr>
                <a:endParaRPr/>
              </a:p>
            </p:txBody>
          </p:sp>
        </p:grpSp>
        <p:sp>
          <p:nvSpPr>
            <p:cNvPr id="19" name="TextBox 19"/>
            <p:cNvSpPr txBox="1"/>
            <p:nvPr/>
          </p:nvSpPr>
          <p:spPr>
            <a:xfrm>
              <a:off x="395380" y="215114"/>
              <a:ext cx="9274758" cy="590762"/>
            </a:xfrm>
            <a:prstGeom prst="rect">
              <a:avLst/>
            </a:prstGeom>
          </p:spPr>
          <p:txBody>
            <a:bodyPr lIns="0" tIns="0" rIns="0" bIns="0" rtlCol="0" anchor="t">
              <a:spAutoFit/>
            </a:bodyPr>
            <a:lstStyle/>
            <a:p>
              <a:pPr algn="ctr">
                <a:lnSpc>
                  <a:spcPts val="3639"/>
                </a:lnSpc>
              </a:pPr>
              <a:r>
                <a:rPr lang="en-US" sz="2799">
                  <a:solidFill>
                    <a:srgbClr val="000000"/>
                  </a:solidFill>
                  <a:latin typeface="Antic Bold"/>
                  <a:ea typeface="Antic Bold"/>
                  <a:cs typeface="Antic Bold"/>
                  <a:sym typeface="Antic Bold"/>
                </a:rPr>
                <a:t>Muore con urlo iconico Sora Pina</a:t>
              </a:r>
            </a:p>
          </p:txBody>
        </p:sp>
      </p:grpSp>
      <p:grpSp>
        <p:nvGrpSpPr>
          <p:cNvPr id="20" name="Group 20"/>
          <p:cNvGrpSpPr/>
          <p:nvPr/>
        </p:nvGrpSpPr>
        <p:grpSpPr>
          <a:xfrm>
            <a:off x="9588302" y="7337557"/>
            <a:ext cx="7670998" cy="1244374"/>
            <a:chOff x="0" y="0"/>
            <a:chExt cx="10227997" cy="1659165"/>
          </a:xfrm>
        </p:grpSpPr>
        <p:grpSp>
          <p:nvGrpSpPr>
            <p:cNvPr id="21" name="Group 21"/>
            <p:cNvGrpSpPr/>
            <p:nvPr/>
          </p:nvGrpSpPr>
          <p:grpSpPr>
            <a:xfrm>
              <a:off x="0" y="0"/>
              <a:ext cx="10227997" cy="1659165"/>
              <a:chOff x="0" y="0"/>
              <a:chExt cx="2020345" cy="327736"/>
            </a:xfrm>
          </p:grpSpPr>
          <p:sp>
            <p:nvSpPr>
              <p:cNvPr id="22" name="Freeform 22"/>
              <p:cNvSpPr/>
              <p:nvPr/>
            </p:nvSpPr>
            <p:spPr>
              <a:xfrm>
                <a:off x="0" y="0"/>
                <a:ext cx="2020345" cy="327736"/>
              </a:xfrm>
              <a:custGeom>
                <a:avLst/>
                <a:gdLst/>
                <a:ahLst/>
                <a:cxnLst/>
                <a:rect l="l" t="t" r="r" b="b"/>
                <a:pathLst>
                  <a:path w="2020345" h="327736">
                    <a:moveTo>
                      <a:pt x="0" y="0"/>
                    </a:moveTo>
                    <a:lnTo>
                      <a:pt x="2020345" y="0"/>
                    </a:lnTo>
                    <a:lnTo>
                      <a:pt x="2020345" y="327736"/>
                    </a:lnTo>
                    <a:lnTo>
                      <a:pt x="0" y="327736"/>
                    </a:lnTo>
                    <a:close/>
                  </a:path>
                </a:pathLst>
              </a:custGeom>
              <a:solidFill>
                <a:srgbClr val="FFFFFF"/>
              </a:solidFill>
            </p:spPr>
          </p:sp>
          <p:sp>
            <p:nvSpPr>
              <p:cNvPr id="23" name="TextBox 23"/>
              <p:cNvSpPr txBox="1"/>
              <p:nvPr/>
            </p:nvSpPr>
            <p:spPr>
              <a:xfrm>
                <a:off x="0" y="-28575"/>
                <a:ext cx="2020345" cy="356311"/>
              </a:xfrm>
              <a:prstGeom prst="rect">
                <a:avLst/>
              </a:prstGeom>
            </p:spPr>
            <p:txBody>
              <a:bodyPr lIns="50800" tIns="50800" rIns="50800" bIns="50800" rtlCol="0" anchor="ctr"/>
              <a:lstStyle/>
              <a:p>
                <a:pPr algn="ctr">
                  <a:lnSpc>
                    <a:spcPts val="1960"/>
                  </a:lnSpc>
                </a:pPr>
                <a:endParaRPr/>
              </a:p>
            </p:txBody>
          </p:sp>
        </p:grpSp>
        <p:sp>
          <p:nvSpPr>
            <p:cNvPr id="24" name="TextBox 24"/>
            <p:cNvSpPr txBox="1"/>
            <p:nvPr/>
          </p:nvSpPr>
          <p:spPr>
            <a:xfrm>
              <a:off x="395380" y="215114"/>
              <a:ext cx="9274758" cy="1200362"/>
            </a:xfrm>
            <a:prstGeom prst="rect">
              <a:avLst/>
            </a:prstGeom>
          </p:spPr>
          <p:txBody>
            <a:bodyPr lIns="0" tIns="0" rIns="0" bIns="0" rtlCol="0" anchor="t">
              <a:spAutoFit/>
            </a:bodyPr>
            <a:lstStyle/>
            <a:p>
              <a:pPr algn="ctr">
                <a:lnSpc>
                  <a:spcPts val="3639"/>
                </a:lnSpc>
              </a:pPr>
              <a:r>
                <a:rPr lang="en-US" sz="2799">
                  <a:solidFill>
                    <a:srgbClr val="000000"/>
                  </a:solidFill>
                  <a:latin typeface="Antic Bold"/>
                  <a:ea typeface="Antic Bold"/>
                  <a:cs typeface="Antic Bold"/>
                  <a:sym typeface="Antic Bold"/>
                </a:rPr>
                <a:t>Vittima di un gesto di assistenza, vittima di ribellione disperata </a:t>
              </a:r>
            </a:p>
          </p:txBody>
        </p:sp>
      </p:grpSp>
      <p:sp>
        <p:nvSpPr>
          <p:cNvPr id="25" name="Freeform 25"/>
          <p:cNvSpPr/>
          <p:nvPr/>
        </p:nvSpPr>
        <p:spPr>
          <a:xfrm>
            <a:off x="14360980" y="504059"/>
            <a:ext cx="4235977" cy="2757432"/>
          </a:xfrm>
          <a:custGeom>
            <a:avLst/>
            <a:gdLst/>
            <a:ahLst/>
            <a:cxnLst/>
            <a:rect l="l" t="t" r="r" b="b"/>
            <a:pathLst>
              <a:path w="4235977" h="2757432">
                <a:moveTo>
                  <a:pt x="0" y="0"/>
                </a:moveTo>
                <a:lnTo>
                  <a:pt x="4235977" y="0"/>
                </a:lnTo>
                <a:lnTo>
                  <a:pt x="4235977" y="2757432"/>
                </a:lnTo>
                <a:lnTo>
                  <a:pt x="0" y="2757432"/>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26" name="TextBox 26"/>
          <p:cNvSpPr txBox="1"/>
          <p:nvPr/>
        </p:nvSpPr>
        <p:spPr>
          <a:xfrm>
            <a:off x="1028700" y="1236980"/>
            <a:ext cx="16230600" cy="1167765"/>
          </a:xfrm>
          <a:prstGeom prst="rect">
            <a:avLst/>
          </a:prstGeom>
        </p:spPr>
        <p:txBody>
          <a:bodyPr lIns="0" tIns="0" rIns="0" bIns="0" rtlCol="0" anchor="t">
            <a:spAutoFit/>
          </a:bodyPr>
          <a:lstStyle/>
          <a:p>
            <a:pPr algn="ctr">
              <a:lnSpc>
                <a:spcPts val="9660"/>
              </a:lnSpc>
            </a:pPr>
            <a:r>
              <a:rPr lang="en-US" sz="6900">
                <a:solidFill>
                  <a:srgbClr val="FFFFFF"/>
                </a:solidFill>
                <a:latin typeface="TAN Headline"/>
                <a:ea typeface="TAN Headline"/>
                <a:cs typeface="TAN Headline"/>
                <a:sym typeface="TAN Headline"/>
              </a:rPr>
              <a:t>Confronto </a:t>
            </a:r>
          </a:p>
        </p:txBody>
      </p:sp>
      <p:sp>
        <p:nvSpPr>
          <p:cNvPr id="27" name="Freeform 27"/>
          <p:cNvSpPr/>
          <p:nvPr/>
        </p:nvSpPr>
        <p:spPr>
          <a:xfrm flipH="1">
            <a:off x="228076" y="746677"/>
            <a:ext cx="4235977" cy="2757432"/>
          </a:xfrm>
          <a:custGeom>
            <a:avLst/>
            <a:gdLst/>
            <a:ahLst/>
            <a:cxnLst/>
            <a:rect l="l" t="t" r="r" b="b"/>
            <a:pathLst>
              <a:path w="4235977" h="2757432">
                <a:moveTo>
                  <a:pt x="4235977" y="0"/>
                </a:moveTo>
                <a:lnTo>
                  <a:pt x="0" y="0"/>
                </a:lnTo>
                <a:lnTo>
                  <a:pt x="0" y="2757432"/>
                </a:lnTo>
                <a:lnTo>
                  <a:pt x="4235977" y="2757432"/>
                </a:lnTo>
                <a:lnTo>
                  <a:pt x="4235977" y="0"/>
                </a:lnTo>
                <a:close/>
              </a:path>
            </a:pathLst>
          </a:custGeom>
          <a:blipFill>
            <a:blip>
              <a:extLst>
                <a:ext uri="{96DAC541-7B7A-43D3-8B79-37D633B846F1}">
                  <asvg:svgBlip xmlns:asvg="http://schemas.microsoft.com/office/drawing/2016/SVG/main" r:embed="rId2"/>
                </a:ext>
              </a:extLst>
            </a:blip>
            <a:stretch>
              <a:fillRect/>
            </a:stretch>
          </a:blipFill>
        </p:spPr>
      </p:sp>
      <p:grpSp>
        <p:nvGrpSpPr>
          <p:cNvPr id="28" name="Group 28"/>
          <p:cNvGrpSpPr/>
          <p:nvPr/>
        </p:nvGrpSpPr>
        <p:grpSpPr>
          <a:xfrm>
            <a:off x="1028700" y="4749913"/>
            <a:ext cx="7670998" cy="787174"/>
            <a:chOff x="0" y="0"/>
            <a:chExt cx="10227997" cy="1049565"/>
          </a:xfrm>
        </p:grpSpPr>
        <p:grpSp>
          <p:nvGrpSpPr>
            <p:cNvPr id="29" name="Group 29"/>
            <p:cNvGrpSpPr/>
            <p:nvPr/>
          </p:nvGrpSpPr>
          <p:grpSpPr>
            <a:xfrm>
              <a:off x="0" y="0"/>
              <a:ext cx="10227997" cy="1049565"/>
              <a:chOff x="0" y="0"/>
              <a:chExt cx="2020345" cy="207322"/>
            </a:xfrm>
          </p:grpSpPr>
          <p:sp>
            <p:nvSpPr>
              <p:cNvPr id="30" name="Freeform 30"/>
              <p:cNvSpPr/>
              <p:nvPr/>
            </p:nvSpPr>
            <p:spPr>
              <a:xfrm>
                <a:off x="0" y="0"/>
                <a:ext cx="2020345" cy="207322"/>
              </a:xfrm>
              <a:custGeom>
                <a:avLst/>
                <a:gdLst/>
                <a:ahLst/>
                <a:cxnLst/>
                <a:rect l="l" t="t" r="r" b="b"/>
                <a:pathLst>
                  <a:path w="2020345" h="207322">
                    <a:moveTo>
                      <a:pt x="0" y="0"/>
                    </a:moveTo>
                    <a:lnTo>
                      <a:pt x="2020345" y="0"/>
                    </a:lnTo>
                    <a:lnTo>
                      <a:pt x="2020345" y="207322"/>
                    </a:lnTo>
                    <a:lnTo>
                      <a:pt x="0" y="207322"/>
                    </a:lnTo>
                    <a:close/>
                  </a:path>
                </a:pathLst>
              </a:custGeom>
              <a:solidFill>
                <a:srgbClr val="FFFFFF"/>
              </a:solidFill>
            </p:spPr>
          </p:sp>
          <p:sp>
            <p:nvSpPr>
              <p:cNvPr id="31" name="TextBox 31"/>
              <p:cNvSpPr txBox="1"/>
              <p:nvPr/>
            </p:nvSpPr>
            <p:spPr>
              <a:xfrm>
                <a:off x="0" y="-28575"/>
                <a:ext cx="2020345" cy="235897"/>
              </a:xfrm>
              <a:prstGeom prst="rect">
                <a:avLst/>
              </a:prstGeom>
            </p:spPr>
            <p:txBody>
              <a:bodyPr lIns="50800" tIns="50800" rIns="50800" bIns="50800" rtlCol="0" anchor="ctr"/>
              <a:lstStyle/>
              <a:p>
                <a:pPr algn="ctr">
                  <a:lnSpc>
                    <a:spcPts val="1960"/>
                  </a:lnSpc>
                </a:pPr>
                <a:endParaRPr/>
              </a:p>
            </p:txBody>
          </p:sp>
        </p:grpSp>
        <p:sp>
          <p:nvSpPr>
            <p:cNvPr id="32" name="TextBox 32"/>
            <p:cNvSpPr txBox="1"/>
            <p:nvPr/>
          </p:nvSpPr>
          <p:spPr>
            <a:xfrm>
              <a:off x="395380" y="215114"/>
              <a:ext cx="9274758" cy="590762"/>
            </a:xfrm>
            <a:prstGeom prst="rect">
              <a:avLst/>
            </a:prstGeom>
          </p:spPr>
          <p:txBody>
            <a:bodyPr lIns="0" tIns="0" rIns="0" bIns="0" rtlCol="0" anchor="t">
              <a:spAutoFit/>
            </a:bodyPr>
            <a:lstStyle/>
            <a:p>
              <a:pPr algn="ctr">
                <a:lnSpc>
                  <a:spcPts val="3639"/>
                </a:lnSpc>
              </a:pPr>
              <a:r>
                <a:rPr lang="en-US" sz="2799">
                  <a:solidFill>
                    <a:srgbClr val="000000"/>
                  </a:solidFill>
                  <a:latin typeface="Antic Bold"/>
                  <a:ea typeface="Antic Bold"/>
                  <a:cs typeface="Antic Bold"/>
                  <a:sym typeface="Antic Bold"/>
                </a:rPr>
                <a:t>Entrambe sono incinte</a:t>
              </a:r>
            </a:p>
          </p:txBody>
        </p:sp>
      </p:grpSp>
      <p:grpSp>
        <p:nvGrpSpPr>
          <p:cNvPr id="33" name="Group 33"/>
          <p:cNvGrpSpPr/>
          <p:nvPr/>
        </p:nvGrpSpPr>
        <p:grpSpPr>
          <a:xfrm>
            <a:off x="9344980" y="4749913"/>
            <a:ext cx="7670998" cy="787174"/>
            <a:chOff x="0" y="0"/>
            <a:chExt cx="10227997" cy="1049565"/>
          </a:xfrm>
        </p:grpSpPr>
        <p:grpSp>
          <p:nvGrpSpPr>
            <p:cNvPr id="34" name="Group 34"/>
            <p:cNvGrpSpPr/>
            <p:nvPr/>
          </p:nvGrpSpPr>
          <p:grpSpPr>
            <a:xfrm>
              <a:off x="0" y="0"/>
              <a:ext cx="10227997" cy="1049565"/>
              <a:chOff x="0" y="0"/>
              <a:chExt cx="2020345" cy="207322"/>
            </a:xfrm>
          </p:grpSpPr>
          <p:sp>
            <p:nvSpPr>
              <p:cNvPr id="35" name="Freeform 35"/>
              <p:cNvSpPr/>
              <p:nvPr/>
            </p:nvSpPr>
            <p:spPr>
              <a:xfrm>
                <a:off x="0" y="0"/>
                <a:ext cx="2020345" cy="207322"/>
              </a:xfrm>
              <a:custGeom>
                <a:avLst/>
                <a:gdLst/>
                <a:ahLst/>
                <a:cxnLst/>
                <a:rect l="l" t="t" r="r" b="b"/>
                <a:pathLst>
                  <a:path w="2020345" h="207322">
                    <a:moveTo>
                      <a:pt x="0" y="0"/>
                    </a:moveTo>
                    <a:lnTo>
                      <a:pt x="2020345" y="0"/>
                    </a:lnTo>
                    <a:lnTo>
                      <a:pt x="2020345" y="207322"/>
                    </a:lnTo>
                    <a:lnTo>
                      <a:pt x="0" y="207322"/>
                    </a:lnTo>
                    <a:close/>
                  </a:path>
                </a:pathLst>
              </a:custGeom>
              <a:solidFill>
                <a:srgbClr val="FFFFFF"/>
              </a:solidFill>
            </p:spPr>
          </p:sp>
          <p:sp>
            <p:nvSpPr>
              <p:cNvPr id="36" name="TextBox 36"/>
              <p:cNvSpPr txBox="1"/>
              <p:nvPr/>
            </p:nvSpPr>
            <p:spPr>
              <a:xfrm>
                <a:off x="0" y="-28575"/>
                <a:ext cx="2020345" cy="235897"/>
              </a:xfrm>
              <a:prstGeom prst="rect">
                <a:avLst/>
              </a:prstGeom>
            </p:spPr>
            <p:txBody>
              <a:bodyPr lIns="50800" tIns="50800" rIns="50800" bIns="50800" rtlCol="0" anchor="ctr"/>
              <a:lstStyle/>
              <a:p>
                <a:pPr algn="ctr">
                  <a:lnSpc>
                    <a:spcPts val="1960"/>
                  </a:lnSpc>
                </a:pPr>
                <a:endParaRPr/>
              </a:p>
            </p:txBody>
          </p:sp>
        </p:grpSp>
        <p:sp>
          <p:nvSpPr>
            <p:cNvPr id="37" name="TextBox 37"/>
            <p:cNvSpPr txBox="1"/>
            <p:nvPr/>
          </p:nvSpPr>
          <p:spPr>
            <a:xfrm>
              <a:off x="395380" y="215114"/>
              <a:ext cx="9274758" cy="590762"/>
            </a:xfrm>
            <a:prstGeom prst="rect">
              <a:avLst/>
            </a:prstGeom>
          </p:spPr>
          <p:txBody>
            <a:bodyPr lIns="0" tIns="0" rIns="0" bIns="0" rtlCol="0" anchor="t">
              <a:spAutoFit/>
            </a:bodyPr>
            <a:lstStyle/>
            <a:p>
              <a:pPr algn="ctr">
                <a:lnSpc>
                  <a:spcPts val="3639"/>
                </a:lnSpc>
              </a:pPr>
              <a:r>
                <a:rPr lang="en-US" sz="2799">
                  <a:solidFill>
                    <a:srgbClr val="000000"/>
                  </a:solidFill>
                  <a:latin typeface="Antic Bold"/>
                  <a:ea typeface="Antic Bold"/>
                  <a:cs typeface="Antic Bold"/>
                  <a:sym typeface="Antic Bold"/>
                </a:rPr>
                <a:t>Muore in silenzio Teresa</a:t>
              </a:r>
            </a:p>
          </p:txBody>
        </p:sp>
      </p:grpSp>
      <p:grpSp>
        <p:nvGrpSpPr>
          <p:cNvPr id="38" name="Group 38"/>
          <p:cNvGrpSpPr/>
          <p:nvPr/>
        </p:nvGrpSpPr>
        <p:grpSpPr>
          <a:xfrm>
            <a:off x="1028700" y="3543639"/>
            <a:ext cx="15987278" cy="787174"/>
            <a:chOff x="0" y="0"/>
            <a:chExt cx="21316371" cy="1049565"/>
          </a:xfrm>
        </p:grpSpPr>
        <p:grpSp>
          <p:nvGrpSpPr>
            <p:cNvPr id="39" name="Group 39"/>
            <p:cNvGrpSpPr/>
            <p:nvPr/>
          </p:nvGrpSpPr>
          <p:grpSpPr>
            <a:xfrm>
              <a:off x="0" y="0"/>
              <a:ext cx="21316371" cy="1049565"/>
              <a:chOff x="0" y="0"/>
              <a:chExt cx="4210641" cy="207322"/>
            </a:xfrm>
          </p:grpSpPr>
          <p:sp>
            <p:nvSpPr>
              <p:cNvPr id="40" name="Freeform 40"/>
              <p:cNvSpPr/>
              <p:nvPr/>
            </p:nvSpPr>
            <p:spPr>
              <a:xfrm>
                <a:off x="0" y="0"/>
                <a:ext cx="4210641" cy="207322"/>
              </a:xfrm>
              <a:custGeom>
                <a:avLst/>
                <a:gdLst/>
                <a:ahLst/>
                <a:cxnLst/>
                <a:rect l="l" t="t" r="r" b="b"/>
                <a:pathLst>
                  <a:path w="4210641" h="207322">
                    <a:moveTo>
                      <a:pt x="0" y="0"/>
                    </a:moveTo>
                    <a:lnTo>
                      <a:pt x="4210641" y="0"/>
                    </a:lnTo>
                    <a:lnTo>
                      <a:pt x="4210641" y="207322"/>
                    </a:lnTo>
                    <a:lnTo>
                      <a:pt x="0" y="207322"/>
                    </a:lnTo>
                    <a:close/>
                  </a:path>
                </a:pathLst>
              </a:custGeom>
              <a:solidFill>
                <a:srgbClr val="FFFFFF"/>
              </a:solidFill>
            </p:spPr>
          </p:sp>
          <p:sp>
            <p:nvSpPr>
              <p:cNvPr id="41" name="TextBox 41"/>
              <p:cNvSpPr txBox="1"/>
              <p:nvPr/>
            </p:nvSpPr>
            <p:spPr>
              <a:xfrm>
                <a:off x="0" y="-28575"/>
                <a:ext cx="4210641" cy="235897"/>
              </a:xfrm>
              <a:prstGeom prst="rect">
                <a:avLst/>
              </a:prstGeom>
            </p:spPr>
            <p:txBody>
              <a:bodyPr lIns="50800" tIns="50800" rIns="50800" bIns="50800" rtlCol="0" anchor="ctr"/>
              <a:lstStyle/>
              <a:p>
                <a:pPr algn="ctr">
                  <a:lnSpc>
                    <a:spcPts val="1960"/>
                  </a:lnSpc>
                </a:pPr>
                <a:endParaRPr/>
              </a:p>
            </p:txBody>
          </p:sp>
        </p:grpSp>
        <p:sp>
          <p:nvSpPr>
            <p:cNvPr id="42" name="TextBox 42"/>
            <p:cNvSpPr txBox="1"/>
            <p:nvPr/>
          </p:nvSpPr>
          <p:spPr>
            <a:xfrm>
              <a:off x="824019" y="215114"/>
              <a:ext cx="9304754" cy="590762"/>
            </a:xfrm>
            <a:prstGeom prst="rect">
              <a:avLst/>
            </a:prstGeom>
          </p:spPr>
          <p:txBody>
            <a:bodyPr lIns="0" tIns="0" rIns="0" bIns="0" rtlCol="0" anchor="t">
              <a:spAutoFit/>
            </a:bodyPr>
            <a:lstStyle/>
            <a:p>
              <a:pPr algn="ctr">
                <a:lnSpc>
                  <a:spcPts val="3639"/>
                </a:lnSpc>
              </a:pPr>
              <a:r>
                <a:rPr lang="en-US" sz="2799">
                  <a:solidFill>
                    <a:srgbClr val="D82B1E"/>
                  </a:solidFill>
                  <a:latin typeface="Antic Bold"/>
                  <a:ea typeface="Antic Bold"/>
                  <a:cs typeface="Antic Bold"/>
                  <a:sym typeface="Antic Bold"/>
                </a:rPr>
                <a:t>Uguaglianze</a:t>
              </a:r>
            </a:p>
          </p:txBody>
        </p:sp>
        <p:sp>
          <p:nvSpPr>
            <p:cNvPr id="43" name="TextBox 43"/>
            <p:cNvSpPr txBox="1"/>
            <p:nvPr/>
          </p:nvSpPr>
          <p:spPr>
            <a:xfrm>
              <a:off x="11014483" y="215114"/>
              <a:ext cx="9304754" cy="590762"/>
            </a:xfrm>
            <a:prstGeom prst="rect">
              <a:avLst/>
            </a:prstGeom>
          </p:spPr>
          <p:txBody>
            <a:bodyPr lIns="0" tIns="0" rIns="0" bIns="0" rtlCol="0" anchor="t">
              <a:spAutoFit/>
            </a:bodyPr>
            <a:lstStyle/>
            <a:p>
              <a:pPr algn="ctr">
                <a:lnSpc>
                  <a:spcPts val="3639"/>
                </a:lnSpc>
              </a:pPr>
              <a:r>
                <a:rPr lang="en-US" sz="2799">
                  <a:solidFill>
                    <a:srgbClr val="D82B1E"/>
                  </a:solidFill>
                  <a:latin typeface="Antic Bold"/>
                  <a:ea typeface="Antic Bold"/>
                  <a:cs typeface="Antic Bold"/>
                  <a:sym typeface="Antic Bold"/>
                </a:rPr>
                <a:t>Differenze</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6EDF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2596536"/>
            <a:ext cx="7728838" cy="3407685"/>
            <a:chOff x="0" y="0"/>
            <a:chExt cx="2035579" cy="897497"/>
          </a:xfrm>
        </p:grpSpPr>
        <p:sp>
          <p:nvSpPr>
            <p:cNvPr id="3" name="Freeform 3"/>
            <p:cNvSpPr/>
            <p:nvPr/>
          </p:nvSpPr>
          <p:spPr>
            <a:xfrm>
              <a:off x="0" y="0"/>
              <a:ext cx="2035579" cy="897497"/>
            </a:xfrm>
            <a:custGeom>
              <a:avLst/>
              <a:gdLst/>
              <a:ahLst/>
              <a:cxnLst/>
              <a:rect l="l" t="t" r="r" b="b"/>
              <a:pathLst>
                <a:path w="2035579" h="897497">
                  <a:moveTo>
                    <a:pt x="0" y="0"/>
                  </a:moveTo>
                  <a:lnTo>
                    <a:pt x="2035579" y="0"/>
                  </a:lnTo>
                  <a:lnTo>
                    <a:pt x="2035579" y="897497"/>
                  </a:lnTo>
                  <a:lnTo>
                    <a:pt x="0" y="897497"/>
                  </a:lnTo>
                  <a:close/>
                </a:path>
              </a:pathLst>
            </a:custGeom>
            <a:solidFill>
              <a:srgbClr val="FFFFFF"/>
            </a:solidFill>
          </p:spPr>
        </p:sp>
        <p:sp>
          <p:nvSpPr>
            <p:cNvPr id="4" name="TextBox 4"/>
            <p:cNvSpPr txBox="1"/>
            <p:nvPr/>
          </p:nvSpPr>
          <p:spPr>
            <a:xfrm>
              <a:off x="0" y="-28575"/>
              <a:ext cx="2035579" cy="926072"/>
            </a:xfrm>
            <a:prstGeom prst="rect">
              <a:avLst/>
            </a:prstGeom>
          </p:spPr>
          <p:txBody>
            <a:bodyPr lIns="50800" tIns="50800" rIns="50800" bIns="50800" rtlCol="0" anchor="ctr"/>
            <a:lstStyle/>
            <a:p>
              <a:pPr algn="l">
                <a:lnSpc>
                  <a:spcPts val="1960"/>
                </a:lnSpc>
              </a:pPr>
              <a:endParaRPr/>
            </a:p>
          </p:txBody>
        </p:sp>
      </p:grpSp>
      <p:grpSp>
        <p:nvGrpSpPr>
          <p:cNvPr id="5" name="Group 5"/>
          <p:cNvGrpSpPr/>
          <p:nvPr/>
        </p:nvGrpSpPr>
        <p:grpSpPr>
          <a:xfrm>
            <a:off x="5772924" y="7036283"/>
            <a:ext cx="6955674" cy="2709232"/>
            <a:chOff x="0" y="0"/>
            <a:chExt cx="1849655" cy="850780"/>
          </a:xfrm>
        </p:grpSpPr>
        <p:sp>
          <p:nvSpPr>
            <p:cNvPr id="6" name="Freeform 6"/>
            <p:cNvSpPr/>
            <p:nvPr/>
          </p:nvSpPr>
          <p:spPr>
            <a:xfrm>
              <a:off x="0" y="0"/>
              <a:ext cx="1849655" cy="850780"/>
            </a:xfrm>
            <a:custGeom>
              <a:avLst/>
              <a:gdLst/>
              <a:ahLst/>
              <a:cxnLst/>
              <a:rect l="l" t="t" r="r" b="b"/>
              <a:pathLst>
                <a:path w="1849655" h="850780">
                  <a:moveTo>
                    <a:pt x="0" y="0"/>
                  </a:moveTo>
                  <a:lnTo>
                    <a:pt x="1849655" y="0"/>
                  </a:lnTo>
                  <a:lnTo>
                    <a:pt x="1849655" y="850780"/>
                  </a:lnTo>
                  <a:lnTo>
                    <a:pt x="0" y="850780"/>
                  </a:lnTo>
                  <a:close/>
                </a:path>
              </a:pathLst>
            </a:custGeom>
            <a:solidFill>
              <a:srgbClr val="FFFFFF"/>
            </a:solidFill>
          </p:spPr>
        </p:sp>
        <p:sp>
          <p:nvSpPr>
            <p:cNvPr id="7" name="TextBox 7"/>
            <p:cNvSpPr txBox="1"/>
            <p:nvPr/>
          </p:nvSpPr>
          <p:spPr>
            <a:xfrm>
              <a:off x="0" y="-28575"/>
              <a:ext cx="1849655" cy="879355"/>
            </a:xfrm>
            <a:prstGeom prst="rect">
              <a:avLst/>
            </a:prstGeom>
          </p:spPr>
          <p:txBody>
            <a:bodyPr lIns="50800" tIns="50800" rIns="50800" bIns="50800" rtlCol="0" anchor="ctr"/>
            <a:lstStyle/>
            <a:p>
              <a:pPr algn="l">
                <a:lnSpc>
                  <a:spcPts val="1960"/>
                </a:lnSpc>
              </a:pPr>
              <a:endParaRPr/>
            </a:p>
          </p:txBody>
        </p:sp>
      </p:grpSp>
      <p:grpSp>
        <p:nvGrpSpPr>
          <p:cNvPr id="8" name="Group 8"/>
          <p:cNvGrpSpPr/>
          <p:nvPr/>
        </p:nvGrpSpPr>
        <p:grpSpPr>
          <a:xfrm>
            <a:off x="9553299" y="2596536"/>
            <a:ext cx="7728838" cy="3407685"/>
            <a:chOff x="0" y="0"/>
            <a:chExt cx="2035579" cy="897497"/>
          </a:xfrm>
        </p:grpSpPr>
        <p:sp>
          <p:nvSpPr>
            <p:cNvPr id="9" name="Freeform 9"/>
            <p:cNvSpPr/>
            <p:nvPr/>
          </p:nvSpPr>
          <p:spPr>
            <a:xfrm>
              <a:off x="0" y="0"/>
              <a:ext cx="2035579" cy="897497"/>
            </a:xfrm>
            <a:custGeom>
              <a:avLst/>
              <a:gdLst/>
              <a:ahLst/>
              <a:cxnLst/>
              <a:rect l="l" t="t" r="r" b="b"/>
              <a:pathLst>
                <a:path w="2035579" h="897497">
                  <a:moveTo>
                    <a:pt x="0" y="0"/>
                  </a:moveTo>
                  <a:lnTo>
                    <a:pt x="2035579" y="0"/>
                  </a:lnTo>
                  <a:lnTo>
                    <a:pt x="2035579" y="897497"/>
                  </a:lnTo>
                  <a:lnTo>
                    <a:pt x="0" y="897497"/>
                  </a:lnTo>
                  <a:close/>
                </a:path>
              </a:pathLst>
            </a:custGeom>
            <a:solidFill>
              <a:srgbClr val="FFFFFF"/>
            </a:solidFill>
          </p:spPr>
        </p:sp>
        <p:sp>
          <p:nvSpPr>
            <p:cNvPr id="10" name="TextBox 10"/>
            <p:cNvSpPr txBox="1"/>
            <p:nvPr/>
          </p:nvSpPr>
          <p:spPr>
            <a:xfrm>
              <a:off x="0" y="-28575"/>
              <a:ext cx="2035579" cy="926072"/>
            </a:xfrm>
            <a:prstGeom prst="rect">
              <a:avLst/>
            </a:prstGeom>
          </p:spPr>
          <p:txBody>
            <a:bodyPr lIns="50800" tIns="50800" rIns="50800" bIns="50800" rtlCol="0" anchor="ctr"/>
            <a:lstStyle/>
            <a:p>
              <a:pPr algn="l">
                <a:lnSpc>
                  <a:spcPts val="1960"/>
                </a:lnSpc>
              </a:pPr>
              <a:endParaRPr/>
            </a:p>
          </p:txBody>
        </p:sp>
      </p:grpSp>
      <p:sp>
        <p:nvSpPr>
          <p:cNvPr id="11" name="Freeform 11"/>
          <p:cNvSpPr/>
          <p:nvPr/>
        </p:nvSpPr>
        <p:spPr>
          <a:xfrm>
            <a:off x="636089" y="6318546"/>
            <a:ext cx="4678376" cy="3490788"/>
          </a:xfrm>
          <a:custGeom>
            <a:avLst/>
            <a:gdLst/>
            <a:ahLst/>
            <a:cxnLst/>
            <a:rect l="l" t="t" r="r" b="b"/>
            <a:pathLst>
              <a:path w="4678376" h="3490788">
                <a:moveTo>
                  <a:pt x="0" y="0"/>
                </a:moveTo>
                <a:lnTo>
                  <a:pt x="4678375" y="0"/>
                </a:lnTo>
                <a:lnTo>
                  <a:pt x="4678375" y="3490788"/>
                </a:lnTo>
                <a:lnTo>
                  <a:pt x="0" y="3490788"/>
                </a:lnTo>
                <a:lnTo>
                  <a:pt x="0" y="0"/>
                </a:lnTo>
                <a:close/>
              </a:path>
            </a:pathLst>
          </a:custGeom>
          <a:blipFill>
            <a:blip r:embed="rId2"/>
            <a:stretch>
              <a:fillRect/>
            </a:stretch>
          </a:blipFill>
        </p:spPr>
      </p:sp>
      <p:sp>
        <p:nvSpPr>
          <p:cNvPr id="12" name="Freeform 12"/>
          <p:cNvSpPr/>
          <p:nvPr/>
        </p:nvSpPr>
        <p:spPr>
          <a:xfrm>
            <a:off x="13189899" y="6293168"/>
            <a:ext cx="4674599" cy="3436620"/>
          </a:xfrm>
          <a:custGeom>
            <a:avLst/>
            <a:gdLst/>
            <a:ahLst/>
            <a:cxnLst/>
            <a:rect l="l" t="t" r="r" b="b"/>
            <a:pathLst>
              <a:path w="4674599" h="3436620">
                <a:moveTo>
                  <a:pt x="0" y="0"/>
                </a:moveTo>
                <a:lnTo>
                  <a:pt x="4674599" y="0"/>
                </a:lnTo>
                <a:lnTo>
                  <a:pt x="4674599" y="3436619"/>
                </a:lnTo>
                <a:lnTo>
                  <a:pt x="0" y="3436619"/>
                </a:lnTo>
                <a:lnTo>
                  <a:pt x="0" y="0"/>
                </a:lnTo>
                <a:close/>
              </a:path>
            </a:pathLst>
          </a:custGeom>
          <a:blipFill>
            <a:blip r:embed="rId3"/>
            <a:stretch>
              <a:fillRect l="-4640" r="-4640"/>
            </a:stretch>
          </a:blipFill>
        </p:spPr>
      </p:sp>
      <p:sp>
        <p:nvSpPr>
          <p:cNvPr id="13" name="TextBox 13"/>
          <p:cNvSpPr txBox="1"/>
          <p:nvPr/>
        </p:nvSpPr>
        <p:spPr>
          <a:xfrm>
            <a:off x="1734750" y="3439954"/>
            <a:ext cx="6316738" cy="1821815"/>
          </a:xfrm>
          <a:prstGeom prst="rect">
            <a:avLst/>
          </a:prstGeom>
        </p:spPr>
        <p:txBody>
          <a:bodyPr lIns="0" tIns="0" rIns="0" bIns="0" rtlCol="0" anchor="t">
            <a:spAutoFit/>
          </a:bodyPr>
          <a:lstStyle/>
          <a:p>
            <a:pPr algn="ctr">
              <a:lnSpc>
                <a:spcPts val="3639"/>
              </a:lnSpc>
            </a:pPr>
            <a:r>
              <a:rPr lang="en-US" sz="2799">
                <a:solidFill>
                  <a:srgbClr val="000000"/>
                </a:solidFill>
                <a:latin typeface="Antic Bold"/>
                <a:ea typeface="Antic Bold"/>
                <a:cs typeface="Antic Bold"/>
                <a:sym typeface="Antic Bold"/>
              </a:rPr>
              <a:t>Entrambe le figure incarnano l'archetipo della madre coraggio, ma la loro morte assume un significato che trascende il legame di sangue.</a:t>
            </a:r>
          </a:p>
        </p:txBody>
      </p:sp>
      <p:sp>
        <p:nvSpPr>
          <p:cNvPr id="14" name="TextBox 14"/>
          <p:cNvSpPr txBox="1"/>
          <p:nvPr/>
        </p:nvSpPr>
        <p:spPr>
          <a:xfrm>
            <a:off x="1684323" y="1607601"/>
            <a:ext cx="5778572" cy="905510"/>
          </a:xfrm>
          <a:prstGeom prst="rect">
            <a:avLst/>
          </a:prstGeom>
        </p:spPr>
        <p:txBody>
          <a:bodyPr lIns="0" tIns="0" rIns="0" bIns="0" rtlCol="0" anchor="t">
            <a:spAutoFit/>
          </a:bodyPr>
          <a:lstStyle/>
          <a:p>
            <a:pPr algn="ctr">
              <a:lnSpc>
                <a:spcPts val="3640"/>
              </a:lnSpc>
            </a:pPr>
            <a:r>
              <a:rPr lang="en-US" sz="2600">
                <a:solidFill>
                  <a:srgbClr val="FFFFFF"/>
                </a:solidFill>
                <a:latin typeface="TAN Headline"/>
                <a:ea typeface="TAN Headline"/>
                <a:cs typeface="TAN Headline"/>
                <a:sym typeface="TAN Headline"/>
              </a:rPr>
              <a:t>Il Sacrificio della "Mater Matuta"</a:t>
            </a:r>
          </a:p>
        </p:txBody>
      </p:sp>
      <p:sp>
        <p:nvSpPr>
          <p:cNvPr id="15" name="TextBox 15"/>
          <p:cNvSpPr txBox="1"/>
          <p:nvPr/>
        </p:nvSpPr>
        <p:spPr>
          <a:xfrm>
            <a:off x="6093692" y="7474921"/>
            <a:ext cx="6316980" cy="1821815"/>
          </a:xfrm>
          <a:prstGeom prst="rect">
            <a:avLst/>
          </a:prstGeom>
        </p:spPr>
        <p:txBody>
          <a:bodyPr lIns="0" tIns="0" rIns="0" bIns="0" rtlCol="0" anchor="t">
            <a:spAutoFit/>
          </a:bodyPr>
          <a:lstStyle/>
          <a:p>
            <a:pPr algn="ctr">
              <a:lnSpc>
                <a:spcPts val="3639"/>
              </a:lnSpc>
            </a:pPr>
            <a:r>
              <a:rPr lang="en-US" sz="2799">
                <a:solidFill>
                  <a:srgbClr val="000000"/>
                </a:solidFill>
                <a:latin typeface="Antic Bold"/>
                <a:ea typeface="Antic Bold"/>
                <a:cs typeface="Antic Bold"/>
                <a:sym typeface="Antic Bold"/>
              </a:rPr>
              <a:t>Mentre la morte di un soldato è prevista dal codice bellico, la morte di una donna incinta in mezzo alla strada è un sacrilegio.</a:t>
            </a:r>
          </a:p>
        </p:txBody>
      </p:sp>
      <p:sp>
        <p:nvSpPr>
          <p:cNvPr id="16" name="TextBox 16"/>
          <p:cNvSpPr txBox="1"/>
          <p:nvPr/>
        </p:nvSpPr>
        <p:spPr>
          <a:xfrm>
            <a:off x="6092250" y="6092801"/>
            <a:ext cx="6271305" cy="1362710"/>
          </a:xfrm>
          <a:prstGeom prst="rect">
            <a:avLst/>
          </a:prstGeom>
        </p:spPr>
        <p:txBody>
          <a:bodyPr lIns="0" tIns="0" rIns="0" bIns="0" rtlCol="0" anchor="t">
            <a:spAutoFit/>
          </a:bodyPr>
          <a:lstStyle/>
          <a:p>
            <a:pPr algn="ctr">
              <a:lnSpc>
                <a:spcPts val="3640"/>
              </a:lnSpc>
            </a:pPr>
            <a:r>
              <a:rPr lang="en-US" sz="2600">
                <a:solidFill>
                  <a:srgbClr val="FFFFFF"/>
                </a:solidFill>
                <a:latin typeface="TAN Headline"/>
                <a:ea typeface="TAN Headline"/>
                <a:cs typeface="TAN Headline"/>
                <a:sym typeface="TAN Headline"/>
              </a:rPr>
              <a:t> Il Simbolismo Politico: La "Morte Utile"</a:t>
            </a:r>
          </a:p>
          <a:p>
            <a:pPr algn="ctr">
              <a:lnSpc>
                <a:spcPts val="3640"/>
              </a:lnSpc>
            </a:pPr>
            <a:endParaRPr lang="en-US" sz="2600">
              <a:solidFill>
                <a:srgbClr val="FFFFFF"/>
              </a:solidFill>
              <a:latin typeface="TAN Headline"/>
              <a:ea typeface="TAN Headline"/>
              <a:cs typeface="TAN Headline"/>
              <a:sym typeface="TAN Headline"/>
            </a:endParaRPr>
          </a:p>
        </p:txBody>
      </p:sp>
      <p:sp>
        <p:nvSpPr>
          <p:cNvPr id="17" name="TextBox 17"/>
          <p:cNvSpPr txBox="1"/>
          <p:nvPr/>
        </p:nvSpPr>
        <p:spPr>
          <a:xfrm>
            <a:off x="10259229" y="3668554"/>
            <a:ext cx="6316980" cy="1364615"/>
          </a:xfrm>
          <a:prstGeom prst="rect">
            <a:avLst/>
          </a:prstGeom>
        </p:spPr>
        <p:txBody>
          <a:bodyPr lIns="0" tIns="0" rIns="0" bIns="0" rtlCol="0" anchor="t">
            <a:spAutoFit/>
          </a:bodyPr>
          <a:lstStyle/>
          <a:p>
            <a:pPr algn="ctr">
              <a:lnSpc>
                <a:spcPts val="3639"/>
              </a:lnSpc>
            </a:pPr>
            <a:r>
              <a:rPr lang="en-US" sz="2799">
                <a:solidFill>
                  <a:srgbClr val="000000"/>
                </a:solidFill>
                <a:latin typeface="Antic Bold"/>
                <a:ea typeface="Antic Bold"/>
                <a:cs typeface="Antic Bold"/>
                <a:sym typeface="Antic Bold"/>
              </a:rPr>
              <a:t>La simbologia visiva gioca un ruolo fondamentale nel fissare queste morti nell'immaginario collettivo.</a:t>
            </a:r>
          </a:p>
        </p:txBody>
      </p:sp>
      <p:sp>
        <p:nvSpPr>
          <p:cNvPr id="18" name="TextBox 18"/>
          <p:cNvSpPr txBox="1"/>
          <p:nvPr/>
        </p:nvSpPr>
        <p:spPr>
          <a:xfrm>
            <a:off x="10528433" y="1693419"/>
            <a:ext cx="5778572" cy="905510"/>
          </a:xfrm>
          <a:prstGeom prst="rect">
            <a:avLst/>
          </a:prstGeom>
        </p:spPr>
        <p:txBody>
          <a:bodyPr lIns="0" tIns="0" rIns="0" bIns="0" rtlCol="0" anchor="t">
            <a:spAutoFit/>
          </a:bodyPr>
          <a:lstStyle/>
          <a:p>
            <a:pPr algn="ctr">
              <a:lnSpc>
                <a:spcPts val="3640"/>
              </a:lnSpc>
            </a:pPr>
            <a:r>
              <a:rPr lang="en-US" sz="2600">
                <a:solidFill>
                  <a:srgbClr val="FFFFFF"/>
                </a:solidFill>
                <a:latin typeface="TAN Headline"/>
                <a:ea typeface="TAN Headline"/>
                <a:cs typeface="TAN Headline"/>
                <a:sym typeface="TAN Headline"/>
              </a:rPr>
              <a:t> La Gestualità e l'Iconografia</a:t>
            </a:r>
          </a:p>
          <a:p>
            <a:pPr algn="ctr">
              <a:lnSpc>
                <a:spcPts val="3640"/>
              </a:lnSpc>
            </a:pPr>
            <a:endParaRPr lang="en-US" sz="2600">
              <a:solidFill>
                <a:srgbClr val="FFFFFF"/>
              </a:solidFill>
              <a:latin typeface="TAN Headline"/>
              <a:ea typeface="TAN Headline"/>
              <a:cs typeface="TAN Headline"/>
              <a:sym typeface="TAN Headline"/>
            </a:endParaRPr>
          </a:p>
        </p:txBody>
      </p:sp>
      <p:sp>
        <p:nvSpPr>
          <p:cNvPr id="19" name="TextBox 19"/>
          <p:cNvSpPr txBox="1"/>
          <p:nvPr/>
        </p:nvSpPr>
        <p:spPr>
          <a:xfrm>
            <a:off x="2272916" y="952500"/>
            <a:ext cx="13579944" cy="662941"/>
          </a:xfrm>
          <a:prstGeom prst="rect">
            <a:avLst/>
          </a:prstGeom>
        </p:spPr>
        <p:txBody>
          <a:bodyPr lIns="0" tIns="0" rIns="0" bIns="0" rtlCol="0" anchor="t">
            <a:spAutoFit/>
          </a:bodyPr>
          <a:lstStyle/>
          <a:p>
            <a:pPr algn="ctr">
              <a:lnSpc>
                <a:spcPts val="5459"/>
              </a:lnSpc>
            </a:pPr>
            <a:r>
              <a:rPr lang="en-US" sz="3899">
                <a:solidFill>
                  <a:srgbClr val="FFFFFF"/>
                </a:solidFill>
                <a:latin typeface="TAN Headline"/>
                <a:ea typeface="TAN Headline"/>
                <a:cs typeface="TAN Headline"/>
                <a:sym typeface="TAN Headline"/>
              </a:rPr>
              <a:t>Il Simbolismo della morte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6EDFA"/>
        </a:solidFill>
        <a:effectLst/>
      </p:bgPr>
    </p:bg>
    <p:spTree>
      <p:nvGrpSpPr>
        <p:cNvPr id="1" name=""/>
        <p:cNvGrpSpPr/>
        <p:nvPr/>
      </p:nvGrpSpPr>
      <p:grpSpPr>
        <a:xfrm>
          <a:off x="0" y="0"/>
          <a:ext cx="0" cy="0"/>
          <a:chOff x="0" y="0"/>
          <a:chExt cx="0" cy="0"/>
        </a:xfrm>
      </p:grpSpPr>
      <p:grpSp>
        <p:nvGrpSpPr>
          <p:cNvPr id="2" name="Group 2"/>
          <p:cNvGrpSpPr/>
          <p:nvPr/>
        </p:nvGrpSpPr>
        <p:grpSpPr>
          <a:xfrm>
            <a:off x="-430816" y="1028700"/>
            <a:ext cx="19027773" cy="1708150"/>
            <a:chOff x="0" y="0"/>
            <a:chExt cx="5011430" cy="449883"/>
          </a:xfrm>
        </p:grpSpPr>
        <p:sp>
          <p:nvSpPr>
            <p:cNvPr id="3" name="Freeform 3"/>
            <p:cNvSpPr/>
            <p:nvPr/>
          </p:nvSpPr>
          <p:spPr>
            <a:xfrm>
              <a:off x="0" y="0"/>
              <a:ext cx="5011430" cy="449883"/>
            </a:xfrm>
            <a:custGeom>
              <a:avLst/>
              <a:gdLst/>
              <a:ahLst/>
              <a:cxnLst/>
              <a:rect l="l" t="t" r="r" b="b"/>
              <a:pathLst>
                <a:path w="5011430" h="449883">
                  <a:moveTo>
                    <a:pt x="0" y="0"/>
                  </a:moveTo>
                  <a:lnTo>
                    <a:pt x="5011430" y="0"/>
                  </a:lnTo>
                  <a:lnTo>
                    <a:pt x="5011430" y="449883"/>
                  </a:lnTo>
                  <a:lnTo>
                    <a:pt x="0" y="449883"/>
                  </a:lnTo>
                  <a:close/>
                </a:path>
              </a:pathLst>
            </a:custGeom>
            <a:solidFill>
              <a:srgbClr val="D53023"/>
            </a:solidFill>
          </p:spPr>
        </p:sp>
        <p:sp>
          <p:nvSpPr>
            <p:cNvPr id="4" name="TextBox 4"/>
            <p:cNvSpPr txBox="1"/>
            <p:nvPr/>
          </p:nvSpPr>
          <p:spPr>
            <a:xfrm>
              <a:off x="0" y="-28575"/>
              <a:ext cx="5011430" cy="478458"/>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a:off x="1028700" y="3198780"/>
            <a:ext cx="8115300" cy="5844495"/>
            <a:chOff x="0" y="0"/>
            <a:chExt cx="2137363" cy="1539291"/>
          </a:xfrm>
        </p:grpSpPr>
        <p:sp>
          <p:nvSpPr>
            <p:cNvPr id="6" name="Freeform 6"/>
            <p:cNvSpPr/>
            <p:nvPr/>
          </p:nvSpPr>
          <p:spPr>
            <a:xfrm>
              <a:off x="0" y="0"/>
              <a:ext cx="2137363" cy="1539291"/>
            </a:xfrm>
            <a:custGeom>
              <a:avLst/>
              <a:gdLst/>
              <a:ahLst/>
              <a:cxnLst/>
              <a:rect l="l" t="t" r="r" b="b"/>
              <a:pathLst>
                <a:path w="2137363" h="1539291">
                  <a:moveTo>
                    <a:pt x="0" y="0"/>
                  </a:moveTo>
                  <a:lnTo>
                    <a:pt x="2137363" y="0"/>
                  </a:lnTo>
                  <a:lnTo>
                    <a:pt x="2137363" y="1539291"/>
                  </a:lnTo>
                  <a:lnTo>
                    <a:pt x="0" y="1539291"/>
                  </a:lnTo>
                  <a:close/>
                </a:path>
              </a:pathLst>
            </a:custGeom>
            <a:solidFill>
              <a:srgbClr val="FFFFFF"/>
            </a:solidFill>
          </p:spPr>
        </p:sp>
        <p:sp>
          <p:nvSpPr>
            <p:cNvPr id="7" name="TextBox 7"/>
            <p:cNvSpPr txBox="1"/>
            <p:nvPr/>
          </p:nvSpPr>
          <p:spPr>
            <a:xfrm>
              <a:off x="0" y="-28575"/>
              <a:ext cx="2137363" cy="1567866"/>
            </a:xfrm>
            <a:prstGeom prst="rect">
              <a:avLst/>
            </a:prstGeom>
          </p:spPr>
          <p:txBody>
            <a:bodyPr lIns="50800" tIns="50800" rIns="50800" bIns="50800" rtlCol="0" anchor="ctr"/>
            <a:lstStyle/>
            <a:p>
              <a:pPr algn="ctr">
                <a:lnSpc>
                  <a:spcPts val="1960"/>
                </a:lnSpc>
              </a:pPr>
              <a:endParaRPr/>
            </a:p>
          </p:txBody>
        </p:sp>
      </p:grpSp>
      <p:grpSp>
        <p:nvGrpSpPr>
          <p:cNvPr id="8" name="Group 8"/>
          <p:cNvGrpSpPr/>
          <p:nvPr/>
        </p:nvGrpSpPr>
        <p:grpSpPr>
          <a:xfrm>
            <a:off x="10302900" y="816314"/>
            <a:ext cx="7389889" cy="9066021"/>
            <a:chOff x="0" y="0"/>
            <a:chExt cx="12360306" cy="15163800"/>
          </a:xfrm>
        </p:grpSpPr>
        <p:sp>
          <p:nvSpPr>
            <p:cNvPr id="9" name="Freeform 9"/>
            <p:cNvSpPr/>
            <p:nvPr/>
          </p:nvSpPr>
          <p:spPr>
            <a:xfrm>
              <a:off x="0" y="0"/>
              <a:ext cx="12360306" cy="15163800"/>
            </a:xfrm>
            <a:custGeom>
              <a:avLst/>
              <a:gdLst/>
              <a:ahLst/>
              <a:cxnLst/>
              <a:rect l="l" t="t" r="r" b="b"/>
              <a:pathLst>
                <a:path w="12360306" h="15163800">
                  <a:moveTo>
                    <a:pt x="12360306" y="254000"/>
                  </a:moveTo>
                  <a:lnTo>
                    <a:pt x="12360306" y="14909800"/>
                  </a:lnTo>
                  <a:cubicBezTo>
                    <a:pt x="12360306" y="15050136"/>
                    <a:pt x="12227662" y="15163800"/>
                    <a:pt x="12063895" y="15163800"/>
                  </a:cubicBezTo>
                  <a:lnTo>
                    <a:pt x="296410" y="15163800"/>
                  </a:lnTo>
                  <a:cubicBezTo>
                    <a:pt x="132644" y="15163800"/>
                    <a:pt x="0" y="15050136"/>
                    <a:pt x="0" y="14909800"/>
                  </a:cubicBezTo>
                  <a:lnTo>
                    <a:pt x="0" y="254000"/>
                  </a:lnTo>
                  <a:cubicBezTo>
                    <a:pt x="0" y="113665"/>
                    <a:pt x="132644" y="0"/>
                    <a:pt x="296410" y="0"/>
                  </a:cubicBezTo>
                  <a:lnTo>
                    <a:pt x="12063895" y="0"/>
                  </a:lnTo>
                  <a:cubicBezTo>
                    <a:pt x="12227662" y="0"/>
                    <a:pt x="12360306" y="113665"/>
                    <a:pt x="12360306" y="254000"/>
                  </a:cubicBezTo>
                  <a:close/>
                </a:path>
              </a:pathLst>
            </a:custGeom>
            <a:blipFill>
              <a:blip r:embed="rId2"/>
              <a:stretch>
                <a:fillRect l="-11340" r="-11340"/>
              </a:stretch>
            </a:blipFill>
          </p:spPr>
        </p:sp>
      </p:grpSp>
      <p:sp>
        <p:nvSpPr>
          <p:cNvPr id="10" name="TextBox 10"/>
          <p:cNvSpPr txBox="1"/>
          <p:nvPr/>
        </p:nvSpPr>
        <p:spPr>
          <a:xfrm>
            <a:off x="1405727" y="4181631"/>
            <a:ext cx="7169009" cy="3750416"/>
          </a:xfrm>
          <a:prstGeom prst="rect">
            <a:avLst/>
          </a:prstGeom>
        </p:spPr>
        <p:txBody>
          <a:bodyPr lIns="0" tIns="0" rIns="0" bIns="0" rtlCol="0" anchor="t">
            <a:spAutoFit/>
          </a:bodyPr>
          <a:lstStyle/>
          <a:p>
            <a:pPr algn="just">
              <a:lnSpc>
                <a:spcPts val="3740"/>
              </a:lnSpc>
            </a:pPr>
            <a:r>
              <a:rPr lang="en-US" sz="2877">
                <a:solidFill>
                  <a:srgbClr val="000000"/>
                </a:solidFill>
                <a:latin typeface="Antic Bold"/>
                <a:ea typeface="Antic Bold"/>
                <a:cs typeface="Antic Bold"/>
                <a:sym typeface="Antic Bold"/>
              </a:rPr>
              <a:t>L'ampliamento del ruolo femminile nel neorealismo richiede di guardare oltre il semplice atto del sacrificio per comprendere come la donna diventi il baricentro di una nuova estetica della verità, dove il volto segnato e i gesti popolani sostituiscono la perfezione artefatta del cinema dei telefoni bianchi.</a:t>
            </a:r>
          </a:p>
        </p:txBody>
      </p:sp>
      <p:sp>
        <p:nvSpPr>
          <p:cNvPr id="11" name="TextBox 11"/>
          <p:cNvSpPr txBox="1"/>
          <p:nvPr/>
        </p:nvSpPr>
        <p:spPr>
          <a:xfrm>
            <a:off x="877385" y="1471931"/>
            <a:ext cx="8990016" cy="745488"/>
          </a:xfrm>
          <a:prstGeom prst="rect">
            <a:avLst/>
          </a:prstGeom>
        </p:spPr>
        <p:txBody>
          <a:bodyPr lIns="0" tIns="0" rIns="0" bIns="0" rtlCol="0" anchor="t">
            <a:spAutoFit/>
          </a:bodyPr>
          <a:lstStyle/>
          <a:p>
            <a:pPr algn="l">
              <a:lnSpc>
                <a:spcPts val="6160"/>
              </a:lnSpc>
            </a:pPr>
            <a:r>
              <a:rPr lang="en-US" sz="4400">
                <a:solidFill>
                  <a:srgbClr val="FFFFFF"/>
                </a:solidFill>
                <a:latin typeface="TAN Headline"/>
                <a:ea typeface="TAN Headline"/>
                <a:cs typeface="TAN Headline"/>
                <a:sym typeface="TAN Headline"/>
              </a:rPr>
              <a:t>Le donne nel Neorealismo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6EDFA"/>
        </a:solidFill>
        <a:effectLst/>
      </p:bgPr>
    </p:bg>
    <p:spTree>
      <p:nvGrpSpPr>
        <p:cNvPr id="1" name=""/>
        <p:cNvGrpSpPr/>
        <p:nvPr/>
      </p:nvGrpSpPr>
      <p:grpSpPr>
        <a:xfrm>
          <a:off x="0" y="0"/>
          <a:ext cx="0" cy="0"/>
          <a:chOff x="0" y="0"/>
          <a:chExt cx="0" cy="0"/>
        </a:xfrm>
      </p:grpSpPr>
      <p:grpSp>
        <p:nvGrpSpPr>
          <p:cNvPr id="2" name="Group 2"/>
          <p:cNvGrpSpPr/>
          <p:nvPr/>
        </p:nvGrpSpPr>
        <p:grpSpPr>
          <a:xfrm>
            <a:off x="-236032" y="1506526"/>
            <a:ext cx="7273813" cy="1708150"/>
            <a:chOff x="0" y="0"/>
            <a:chExt cx="1915737" cy="449883"/>
          </a:xfrm>
        </p:grpSpPr>
        <p:sp>
          <p:nvSpPr>
            <p:cNvPr id="3" name="Freeform 3"/>
            <p:cNvSpPr/>
            <p:nvPr/>
          </p:nvSpPr>
          <p:spPr>
            <a:xfrm>
              <a:off x="0" y="0"/>
              <a:ext cx="1915737" cy="449883"/>
            </a:xfrm>
            <a:custGeom>
              <a:avLst/>
              <a:gdLst/>
              <a:ahLst/>
              <a:cxnLst/>
              <a:rect l="l" t="t" r="r" b="b"/>
              <a:pathLst>
                <a:path w="1915737" h="449883">
                  <a:moveTo>
                    <a:pt x="0" y="0"/>
                  </a:moveTo>
                  <a:lnTo>
                    <a:pt x="1915737" y="0"/>
                  </a:lnTo>
                  <a:lnTo>
                    <a:pt x="1915737" y="449883"/>
                  </a:lnTo>
                  <a:lnTo>
                    <a:pt x="0" y="449883"/>
                  </a:lnTo>
                  <a:close/>
                </a:path>
              </a:pathLst>
            </a:custGeom>
            <a:solidFill>
              <a:srgbClr val="D53023"/>
            </a:solidFill>
          </p:spPr>
        </p:sp>
        <p:sp>
          <p:nvSpPr>
            <p:cNvPr id="4" name="TextBox 4"/>
            <p:cNvSpPr txBox="1"/>
            <p:nvPr/>
          </p:nvSpPr>
          <p:spPr>
            <a:xfrm>
              <a:off x="0" y="-28575"/>
              <a:ext cx="1915737" cy="478458"/>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a:off x="697512" y="3948624"/>
            <a:ext cx="5201240" cy="4627937"/>
            <a:chOff x="0" y="0"/>
            <a:chExt cx="1369874" cy="1218881"/>
          </a:xfrm>
        </p:grpSpPr>
        <p:sp>
          <p:nvSpPr>
            <p:cNvPr id="6" name="Freeform 6"/>
            <p:cNvSpPr/>
            <p:nvPr/>
          </p:nvSpPr>
          <p:spPr>
            <a:xfrm>
              <a:off x="0" y="0"/>
              <a:ext cx="1369874" cy="1218881"/>
            </a:xfrm>
            <a:custGeom>
              <a:avLst/>
              <a:gdLst/>
              <a:ahLst/>
              <a:cxnLst/>
              <a:rect l="l" t="t" r="r" b="b"/>
              <a:pathLst>
                <a:path w="1369874" h="1218881">
                  <a:moveTo>
                    <a:pt x="0" y="0"/>
                  </a:moveTo>
                  <a:lnTo>
                    <a:pt x="1369874" y="0"/>
                  </a:lnTo>
                  <a:lnTo>
                    <a:pt x="1369874" y="1218881"/>
                  </a:lnTo>
                  <a:lnTo>
                    <a:pt x="0" y="1218881"/>
                  </a:lnTo>
                  <a:close/>
                </a:path>
              </a:pathLst>
            </a:custGeom>
            <a:solidFill>
              <a:srgbClr val="FFFFFF"/>
            </a:solidFill>
          </p:spPr>
        </p:sp>
        <p:sp>
          <p:nvSpPr>
            <p:cNvPr id="7" name="TextBox 7"/>
            <p:cNvSpPr txBox="1"/>
            <p:nvPr/>
          </p:nvSpPr>
          <p:spPr>
            <a:xfrm>
              <a:off x="0" y="-28575"/>
              <a:ext cx="1369874" cy="1247456"/>
            </a:xfrm>
            <a:prstGeom prst="rect">
              <a:avLst/>
            </a:prstGeom>
          </p:spPr>
          <p:txBody>
            <a:bodyPr lIns="50800" tIns="50800" rIns="50800" bIns="50800" rtlCol="0" anchor="ctr"/>
            <a:lstStyle/>
            <a:p>
              <a:pPr algn="ctr">
                <a:lnSpc>
                  <a:spcPts val="1960"/>
                </a:lnSpc>
              </a:pPr>
              <a:endParaRPr/>
            </a:p>
          </p:txBody>
        </p:sp>
      </p:grpSp>
      <p:grpSp>
        <p:nvGrpSpPr>
          <p:cNvPr id="8" name="Group 8"/>
          <p:cNvGrpSpPr/>
          <p:nvPr/>
        </p:nvGrpSpPr>
        <p:grpSpPr>
          <a:xfrm>
            <a:off x="12431847" y="0"/>
            <a:ext cx="5856153" cy="10315335"/>
            <a:chOff x="0" y="0"/>
            <a:chExt cx="1542361" cy="2716796"/>
          </a:xfrm>
        </p:grpSpPr>
        <p:sp>
          <p:nvSpPr>
            <p:cNvPr id="9" name="Freeform 9"/>
            <p:cNvSpPr/>
            <p:nvPr/>
          </p:nvSpPr>
          <p:spPr>
            <a:xfrm>
              <a:off x="0" y="0"/>
              <a:ext cx="1542361" cy="2716796"/>
            </a:xfrm>
            <a:custGeom>
              <a:avLst/>
              <a:gdLst/>
              <a:ahLst/>
              <a:cxnLst/>
              <a:rect l="l" t="t" r="r" b="b"/>
              <a:pathLst>
                <a:path w="1542361" h="2716796">
                  <a:moveTo>
                    <a:pt x="0" y="0"/>
                  </a:moveTo>
                  <a:lnTo>
                    <a:pt x="1542361" y="0"/>
                  </a:lnTo>
                  <a:lnTo>
                    <a:pt x="1542361" y="2716796"/>
                  </a:lnTo>
                  <a:lnTo>
                    <a:pt x="0" y="2716796"/>
                  </a:lnTo>
                  <a:close/>
                </a:path>
              </a:pathLst>
            </a:custGeom>
            <a:solidFill>
              <a:srgbClr val="FFFFFF"/>
            </a:solidFill>
          </p:spPr>
        </p:sp>
        <p:sp>
          <p:nvSpPr>
            <p:cNvPr id="10" name="TextBox 10"/>
            <p:cNvSpPr txBox="1"/>
            <p:nvPr/>
          </p:nvSpPr>
          <p:spPr>
            <a:xfrm>
              <a:off x="0" y="-28575"/>
              <a:ext cx="1542361" cy="2745371"/>
            </a:xfrm>
            <a:prstGeom prst="rect">
              <a:avLst/>
            </a:prstGeom>
          </p:spPr>
          <p:txBody>
            <a:bodyPr lIns="50800" tIns="50800" rIns="50800" bIns="50800" rtlCol="0" anchor="ctr"/>
            <a:lstStyle/>
            <a:p>
              <a:pPr algn="ctr">
                <a:lnSpc>
                  <a:spcPts val="1960"/>
                </a:lnSpc>
              </a:pPr>
              <a:endParaRPr/>
            </a:p>
          </p:txBody>
        </p:sp>
      </p:grpSp>
      <p:sp>
        <p:nvSpPr>
          <p:cNvPr id="11" name="Freeform 11"/>
          <p:cNvSpPr/>
          <p:nvPr/>
        </p:nvSpPr>
        <p:spPr>
          <a:xfrm>
            <a:off x="7152642" y="1124048"/>
            <a:ext cx="5164344" cy="7074075"/>
          </a:xfrm>
          <a:custGeom>
            <a:avLst/>
            <a:gdLst/>
            <a:ahLst/>
            <a:cxnLst/>
            <a:rect l="l" t="t" r="r" b="b"/>
            <a:pathLst>
              <a:path w="5164344" h="7074075">
                <a:moveTo>
                  <a:pt x="0" y="0"/>
                </a:moveTo>
                <a:lnTo>
                  <a:pt x="5164344" y="0"/>
                </a:lnTo>
                <a:lnTo>
                  <a:pt x="5164344" y="7074075"/>
                </a:lnTo>
                <a:lnTo>
                  <a:pt x="0" y="7074075"/>
                </a:lnTo>
                <a:lnTo>
                  <a:pt x="0" y="0"/>
                </a:lnTo>
                <a:close/>
              </a:path>
            </a:pathLst>
          </a:custGeom>
          <a:blipFill>
            <a:blip r:embed="rId2"/>
            <a:stretch>
              <a:fillRect/>
            </a:stretch>
          </a:blipFill>
        </p:spPr>
      </p:sp>
      <p:sp>
        <p:nvSpPr>
          <p:cNvPr id="12" name="Freeform 12"/>
          <p:cNvSpPr/>
          <p:nvPr/>
        </p:nvSpPr>
        <p:spPr>
          <a:xfrm>
            <a:off x="5367554" y="3967674"/>
            <a:ext cx="2160767" cy="1757946"/>
          </a:xfrm>
          <a:custGeom>
            <a:avLst/>
            <a:gdLst/>
            <a:ahLst/>
            <a:cxnLst/>
            <a:rect l="l" t="t" r="r" b="b"/>
            <a:pathLst>
              <a:path w="2160767" h="1757946">
                <a:moveTo>
                  <a:pt x="0" y="1757946"/>
                </a:moveTo>
                <a:lnTo>
                  <a:pt x="127329" y="1757946"/>
                </a:lnTo>
                <a:cubicBezTo>
                  <a:pt x="197651" y="1757946"/>
                  <a:pt x="254658" y="1700938"/>
                  <a:pt x="254658" y="1630616"/>
                </a:cubicBezTo>
                <a:lnTo>
                  <a:pt x="254658" y="228600"/>
                </a:lnTo>
                <a:cubicBezTo>
                  <a:pt x="254658" y="102347"/>
                  <a:pt x="357006" y="0"/>
                  <a:pt x="483258" y="0"/>
                </a:cubicBezTo>
                <a:lnTo>
                  <a:pt x="2160766" y="0"/>
                </a:lnTo>
              </a:path>
            </a:pathLst>
          </a:custGeom>
          <a:ln w="38100" cap="flat">
            <a:solidFill>
              <a:srgbClr val="D53023"/>
            </a:solidFill>
            <a:prstDash val="solid"/>
            <a:headEnd type="none" w="sm" len="sm"/>
            <a:tailEnd type="arrow" w="med" len="sm"/>
          </a:ln>
        </p:spPr>
      </p:sp>
      <p:sp>
        <p:nvSpPr>
          <p:cNvPr id="13" name="Freeform 13"/>
          <p:cNvSpPr/>
          <p:nvPr/>
        </p:nvSpPr>
        <p:spPr>
          <a:xfrm>
            <a:off x="12660150" y="5775785"/>
            <a:ext cx="5449718" cy="3482515"/>
          </a:xfrm>
          <a:custGeom>
            <a:avLst/>
            <a:gdLst/>
            <a:ahLst/>
            <a:cxnLst/>
            <a:rect l="l" t="t" r="r" b="b"/>
            <a:pathLst>
              <a:path w="5449718" h="3482515">
                <a:moveTo>
                  <a:pt x="0" y="0"/>
                </a:moveTo>
                <a:lnTo>
                  <a:pt x="5449718" y="0"/>
                </a:lnTo>
                <a:lnTo>
                  <a:pt x="5449718" y="3482515"/>
                </a:lnTo>
                <a:lnTo>
                  <a:pt x="0" y="3482515"/>
                </a:lnTo>
                <a:lnTo>
                  <a:pt x="0" y="0"/>
                </a:lnTo>
                <a:close/>
              </a:path>
            </a:pathLst>
          </a:custGeom>
          <a:blipFill>
            <a:blip r:embed="rId3"/>
            <a:stretch>
              <a:fillRect l="-10843" r="-3268"/>
            </a:stretch>
          </a:blipFill>
        </p:spPr>
      </p:sp>
      <p:sp>
        <p:nvSpPr>
          <p:cNvPr id="14" name="TextBox 14"/>
          <p:cNvSpPr txBox="1"/>
          <p:nvPr/>
        </p:nvSpPr>
        <p:spPr>
          <a:xfrm>
            <a:off x="295564" y="1805612"/>
            <a:ext cx="6005137" cy="896619"/>
          </a:xfrm>
          <a:prstGeom prst="rect">
            <a:avLst/>
          </a:prstGeom>
        </p:spPr>
        <p:txBody>
          <a:bodyPr lIns="0" tIns="0" rIns="0" bIns="0" rtlCol="0" anchor="t">
            <a:spAutoFit/>
          </a:bodyPr>
          <a:lstStyle/>
          <a:p>
            <a:pPr algn="l">
              <a:lnSpc>
                <a:spcPts val="7280"/>
              </a:lnSpc>
            </a:pPr>
            <a:r>
              <a:rPr lang="en-US" sz="5200">
                <a:solidFill>
                  <a:srgbClr val="FFFFFF"/>
                </a:solidFill>
                <a:latin typeface="TAN Headline"/>
                <a:ea typeface="TAN Headline"/>
                <a:cs typeface="TAN Headline"/>
                <a:sym typeface="TAN Headline"/>
              </a:rPr>
              <a:t>Film Bellissima</a:t>
            </a:r>
          </a:p>
        </p:txBody>
      </p:sp>
      <p:sp>
        <p:nvSpPr>
          <p:cNvPr id="15" name="TextBox 15"/>
          <p:cNvSpPr txBox="1"/>
          <p:nvPr/>
        </p:nvSpPr>
        <p:spPr>
          <a:xfrm>
            <a:off x="1074087" y="4586623"/>
            <a:ext cx="4691675" cy="3611501"/>
          </a:xfrm>
          <a:prstGeom prst="rect">
            <a:avLst/>
          </a:prstGeom>
        </p:spPr>
        <p:txBody>
          <a:bodyPr lIns="0" tIns="0" rIns="0" bIns="0" rtlCol="0" anchor="t">
            <a:spAutoFit/>
          </a:bodyPr>
          <a:lstStyle/>
          <a:p>
            <a:pPr algn="l">
              <a:lnSpc>
                <a:spcPts val="3591"/>
              </a:lnSpc>
            </a:pPr>
            <a:r>
              <a:rPr lang="en-US" sz="2762">
                <a:solidFill>
                  <a:srgbClr val="000000"/>
                </a:solidFill>
                <a:latin typeface="Antic Bold"/>
                <a:ea typeface="Antic Bold"/>
                <a:cs typeface="Antic Bold"/>
                <a:sym typeface="Antic Bold"/>
              </a:rPr>
              <a:t>In Bellissima, la Magnani interpreta Maddalena Cecconi, una donna del popolo che investe ogni grammo della sua energia e ogni centesimo dei risparmi familiari nel sogno di far diventare la figlia una stella del cinema a Cinecittà.</a:t>
            </a:r>
          </a:p>
        </p:txBody>
      </p:sp>
      <p:sp>
        <p:nvSpPr>
          <p:cNvPr id="16" name="TextBox 16"/>
          <p:cNvSpPr txBox="1"/>
          <p:nvPr/>
        </p:nvSpPr>
        <p:spPr>
          <a:xfrm>
            <a:off x="12660447" y="1881812"/>
            <a:ext cx="5352806" cy="3275856"/>
          </a:xfrm>
          <a:prstGeom prst="rect">
            <a:avLst/>
          </a:prstGeom>
        </p:spPr>
        <p:txBody>
          <a:bodyPr lIns="0" tIns="0" rIns="0" bIns="0" rtlCol="0" anchor="t">
            <a:spAutoFit/>
          </a:bodyPr>
          <a:lstStyle/>
          <a:p>
            <a:pPr algn="l">
              <a:lnSpc>
                <a:spcPts val="3274"/>
              </a:lnSpc>
            </a:pPr>
            <a:r>
              <a:rPr lang="en-US" sz="2519">
                <a:solidFill>
                  <a:srgbClr val="000000"/>
                </a:solidFill>
                <a:latin typeface="Antic Bold"/>
                <a:ea typeface="Antic Bold"/>
                <a:cs typeface="Antic Bold"/>
                <a:sym typeface="Antic Bold"/>
              </a:rPr>
              <a:t>È un personaggio frenetico, quasi ossessivo, che vive in uno stato di perenne agitazione tra parrucchieri, lezioni di recitazione e sarti, convinta che il successo della bambina sia l'unico modo per riscattare una vita di sacrifici e anonimato nella periferia romana.</a:t>
            </a:r>
          </a:p>
          <a:p>
            <a:pPr algn="l">
              <a:lnSpc>
                <a:spcPts val="3274"/>
              </a:lnSpc>
            </a:pPr>
            <a:endParaRPr lang="en-US" sz="2519">
              <a:solidFill>
                <a:srgbClr val="000000"/>
              </a:solidFill>
              <a:latin typeface="Antic Bold"/>
              <a:ea typeface="Antic Bold"/>
              <a:cs typeface="Antic Bold"/>
              <a:sym typeface="Antic Bo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6EDFA"/>
        </a:solidFill>
        <a:effectLst/>
      </p:bgPr>
    </p:bg>
    <p:spTree>
      <p:nvGrpSpPr>
        <p:cNvPr id="1" name=""/>
        <p:cNvGrpSpPr/>
        <p:nvPr/>
      </p:nvGrpSpPr>
      <p:grpSpPr>
        <a:xfrm>
          <a:off x="0" y="0"/>
          <a:ext cx="0" cy="0"/>
          <a:chOff x="0" y="0"/>
          <a:chExt cx="0" cy="0"/>
        </a:xfrm>
      </p:grpSpPr>
      <p:grpSp>
        <p:nvGrpSpPr>
          <p:cNvPr id="2" name="Group 2"/>
          <p:cNvGrpSpPr/>
          <p:nvPr/>
        </p:nvGrpSpPr>
        <p:grpSpPr>
          <a:xfrm>
            <a:off x="2340237" y="2171208"/>
            <a:ext cx="13607527" cy="5944585"/>
            <a:chOff x="0" y="0"/>
            <a:chExt cx="3583875" cy="1565652"/>
          </a:xfrm>
        </p:grpSpPr>
        <p:sp>
          <p:nvSpPr>
            <p:cNvPr id="3" name="Freeform 3"/>
            <p:cNvSpPr/>
            <p:nvPr/>
          </p:nvSpPr>
          <p:spPr>
            <a:xfrm>
              <a:off x="0" y="0"/>
              <a:ext cx="3583875" cy="1565652"/>
            </a:xfrm>
            <a:custGeom>
              <a:avLst/>
              <a:gdLst/>
              <a:ahLst/>
              <a:cxnLst/>
              <a:rect l="l" t="t" r="r" b="b"/>
              <a:pathLst>
                <a:path w="3583875" h="1565652">
                  <a:moveTo>
                    <a:pt x="0" y="0"/>
                  </a:moveTo>
                  <a:lnTo>
                    <a:pt x="3583875" y="0"/>
                  </a:lnTo>
                  <a:lnTo>
                    <a:pt x="3583875" y="1565652"/>
                  </a:lnTo>
                  <a:lnTo>
                    <a:pt x="0" y="1565652"/>
                  </a:lnTo>
                  <a:close/>
                </a:path>
              </a:pathLst>
            </a:custGeom>
            <a:solidFill>
              <a:srgbClr val="FFFFFF"/>
            </a:solidFill>
          </p:spPr>
        </p:sp>
        <p:sp>
          <p:nvSpPr>
            <p:cNvPr id="4" name="TextBox 4"/>
            <p:cNvSpPr txBox="1"/>
            <p:nvPr/>
          </p:nvSpPr>
          <p:spPr>
            <a:xfrm>
              <a:off x="0" y="-28575"/>
              <a:ext cx="3583875" cy="1594227"/>
            </a:xfrm>
            <a:prstGeom prst="rect">
              <a:avLst/>
            </a:prstGeom>
          </p:spPr>
          <p:txBody>
            <a:bodyPr lIns="50800" tIns="50800" rIns="50800" bIns="50800" rtlCol="0" anchor="ctr"/>
            <a:lstStyle/>
            <a:p>
              <a:pPr algn="ctr">
                <a:lnSpc>
                  <a:spcPts val="1960"/>
                </a:lnSpc>
              </a:pPr>
              <a:endParaRPr/>
            </a:p>
          </p:txBody>
        </p:sp>
      </p:grpSp>
      <p:sp>
        <p:nvSpPr>
          <p:cNvPr id="5" name="Freeform 5"/>
          <p:cNvSpPr/>
          <p:nvPr/>
        </p:nvSpPr>
        <p:spPr>
          <a:xfrm rot="1079160">
            <a:off x="7263581" y="7631881"/>
            <a:ext cx="3760839" cy="4114800"/>
          </a:xfrm>
          <a:custGeom>
            <a:avLst/>
            <a:gdLst/>
            <a:ahLst/>
            <a:cxnLst/>
            <a:rect l="l" t="t" r="r" b="b"/>
            <a:pathLst>
              <a:path w="3760839" h="4114800">
                <a:moveTo>
                  <a:pt x="0" y="0"/>
                </a:moveTo>
                <a:lnTo>
                  <a:pt x="3760838" y="0"/>
                </a:lnTo>
                <a:lnTo>
                  <a:pt x="3760838"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6" name="TextBox 6"/>
          <p:cNvSpPr txBox="1"/>
          <p:nvPr/>
        </p:nvSpPr>
        <p:spPr>
          <a:xfrm>
            <a:off x="4285836" y="3602595"/>
            <a:ext cx="9716328" cy="2939815"/>
          </a:xfrm>
          <a:prstGeom prst="rect">
            <a:avLst/>
          </a:prstGeom>
        </p:spPr>
        <p:txBody>
          <a:bodyPr lIns="0" tIns="0" rIns="0" bIns="0" rtlCol="0" anchor="t">
            <a:spAutoFit/>
          </a:bodyPr>
          <a:lstStyle/>
          <a:p>
            <a:pPr algn="ctr">
              <a:lnSpc>
                <a:spcPts val="21249"/>
              </a:lnSpc>
            </a:pPr>
            <a:r>
              <a:rPr lang="en-US" sz="24425">
                <a:solidFill>
                  <a:srgbClr val="000000"/>
                </a:solidFill>
                <a:latin typeface="TAN Headline"/>
                <a:ea typeface="TAN Headline"/>
                <a:cs typeface="TAN Headline"/>
                <a:sym typeface="TAN Headline"/>
              </a:rPr>
              <a:t>Fine</a:t>
            </a:r>
          </a:p>
        </p:txBody>
      </p:sp>
      <p:sp>
        <p:nvSpPr>
          <p:cNvPr id="7" name="Freeform 7"/>
          <p:cNvSpPr/>
          <p:nvPr/>
        </p:nvSpPr>
        <p:spPr>
          <a:xfrm rot="-1436891">
            <a:off x="-57322" y="6455483"/>
            <a:ext cx="4167216" cy="3646314"/>
          </a:xfrm>
          <a:custGeom>
            <a:avLst/>
            <a:gdLst/>
            <a:ahLst/>
            <a:cxnLst/>
            <a:rect l="l" t="t" r="r" b="b"/>
            <a:pathLst>
              <a:path w="4167216" h="3646314">
                <a:moveTo>
                  <a:pt x="0" y="0"/>
                </a:moveTo>
                <a:lnTo>
                  <a:pt x="4167216" y="0"/>
                </a:lnTo>
                <a:lnTo>
                  <a:pt x="4167216" y="3646314"/>
                </a:lnTo>
                <a:lnTo>
                  <a:pt x="0" y="3646314"/>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8" name="Freeform 8"/>
          <p:cNvSpPr/>
          <p:nvPr/>
        </p:nvSpPr>
        <p:spPr>
          <a:xfrm rot="1952308">
            <a:off x="14121375" y="493021"/>
            <a:ext cx="4415125" cy="3162333"/>
          </a:xfrm>
          <a:custGeom>
            <a:avLst/>
            <a:gdLst/>
            <a:ahLst/>
            <a:cxnLst/>
            <a:rect l="l" t="t" r="r" b="b"/>
            <a:pathLst>
              <a:path w="4415125" h="3162333">
                <a:moveTo>
                  <a:pt x="0" y="0"/>
                </a:moveTo>
                <a:lnTo>
                  <a:pt x="4415125" y="0"/>
                </a:lnTo>
                <a:lnTo>
                  <a:pt x="4415125" y="3162333"/>
                </a:lnTo>
                <a:lnTo>
                  <a:pt x="0" y="3162333"/>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9" name="Freeform 9"/>
          <p:cNvSpPr/>
          <p:nvPr/>
        </p:nvSpPr>
        <p:spPr>
          <a:xfrm>
            <a:off x="-308957" y="-222363"/>
            <a:ext cx="5746837" cy="4816894"/>
          </a:xfrm>
          <a:custGeom>
            <a:avLst/>
            <a:gdLst/>
            <a:ahLst/>
            <a:cxnLst/>
            <a:rect l="l" t="t" r="r" b="b"/>
            <a:pathLst>
              <a:path w="5746837" h="4816894">
                <a:moveTo>
                  <a:pt x="0" y="0"/>
                </a:moveTo>
                <a:lnTo>
                  <a:pt x="5746837" y="0"/>
                </a:lnTo>
                <a:lnTo>
                  <a:pt x="5746837" y="4816894"/>
                </a:lnTo>
                <a:lnTo>
                  <a:pt x="0" y="481689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0" name="Freeform 10"/>
          <p:cNvSpPr/>
          <p:nvPr/>
        </p:nvSpPr>
        <p:spPr>
          <a:xfrm>
            <a:off x="14863375" y="5943901"/>
            <a:ext cx="4177060" cy="4669478"/>
          </a:xfrm>
          <a:custGeom>
            <a:avLst/>
            <a:gdLst/>
            <a:ahLst/>
            <a:cxnLst/>
            <a:rect l="l" t="t" r="r" b="b"/>
            <a:pathLst>
              <a:path w="4177060" h="4669478">
                <a:moveTo>
                  <a:pt x="0" y="0"/>
                </a:moveTo>
                <a:lnTo>
                  <a:pt x="4177060" y="0"/>
                </a:lnTo>
                <a:lnTo>
                  <a:pt x="4177060" y="4669478"/>
                </a:lnTo>
                <a:lnTo>
                  <a:pt x="0" y="4669478"/>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11" name="Freeform 11"/>
          <p:cNvSpPr/>
          <p:nvPr/>
        </p:nvSpPr>
        <p:spPr>
          <a:xfrm>
            <a:off x="7237710" y="-740780"/>
            <a:ext cx="3515591" cy="2486481"/>
          </a:xfrm>
          <a:custGeom>
            <a:avLst/>
            <a:gdLst/>
            <a:ahLst/>
            <a:cxnLst/>
            <a:rect l="l" t="t" r="r" b="b"/>
            <a:pathLst>
              <a:path w="3515591" h="2486481">
                <a:moveTo>
                  <a:pt x="0" y="0"/>
                </a:moveTo>
                <a:lnTo>
                  <a:pt x="3515590" y="0"/>
                </a:lnTo>
                <a:lnTo>
                  <a:pt x="3515590" y="2486482"/>
                </a:lnTo>
                <a:lnTo>
                  <a:pt x="0" y="2486482"/>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12" name="TextBox 12"/>
          <p:cNvSpPr txBox="1"/>
          <p:nvPr/>
        </p:nvSpPr>
        <p:spPr>
          <a:xfrm>
            <a:off x="3089164" y="6699384"/>
            <a:ext cx="12109672" cy="1061761"/>
          </a:xfrm>
          <a:prstGeom prst="rect">
            <a:avLst/>
          </a:prstGeom>
        </p:spPr>
        <p:txBody>
          <a:bodyPr lIns="0" tIns="0" rIns="0" bIns="0" rtlCol="0" anchor="t">
            <a:spAutoFit/>
          </a:bodyPr>
          <a:lstStyle/>
          <a:p>
            <a:pPr algn="ctr">
              <a:lnSpc>
                <a:spcPts val="4047"/>
              </a:lnSpc>
            </a:pPr>
            <a:r>
              <a:rPr lang="en-US" sz="4652" b="1">
                <a:solidFill>
                  <a:srgbClr val="000000"/>
                </a:solidFill>
                <a:latin typeface="Glacial Indifference Bold"/>
                <a:ea typeface="Glacial Indifference Bold"/>
                <a:cs typeface="Glacial Indifference Bold"/>
                <a:sym typeface="Glacial Indifference Bold"/>
              </a:rPr>
              <a:t>Giulia Chiara Canino, Emma Pompei,</a:t>
            </a:r>
          </a:p>
          <a:p>
            <a:pPr algn="ctr">
              <a:lnSpc>
                <a:spcPts val="4047"/>
              </a:lnSpc>
            </a:pPr>
            <a:r>
              <a:rPr lang="en-US" sz="4652" b="1">
                <a:solidFill>
                  <a:srgbClr val="000000"/>
                </a:solidFill>
                <a:latin typeface="Glacial Indifference Bold"/>
                <a:ea typeface="Glacial Indifference Bold"/>
                <a:cs typeface="Glacial Indifference Bold"/>
                <a:sym typeface="Glacial Indifference Bold"/>
              </a:rPr>
              <a:t> Cristian Petruccioli, Alessio Barone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Personalizzato</PresentationFormat>
  <Paragraphs>0</Paragraphs>
  <Slides>11</Slides>
  <Notes>0</Notes>
  <HiddenSlides>0</HiddenSlides>
  <MMClips>0</MMClips>
  <ScaleCrop>false</ScaleCrop>
  <HeadingPairs>
    <vt:vector size="4" baseType="variant">
      <vt:variant>
        <vt:lpstr>Tema</vt:lpstr>
      </vt:variant>
      <vt:variant>
        <vt:i4>1</vt:i4>
      </vt:variant>
      <vt:variant>
        <vt:lpstr>Titoli diapositive</vt:lpstr>
      </vt:variant>
      <vt:variant>
        <vt:i4>11</vt:i4>
      </vt:variant>
    </vt:vector>
  </HeadingPairs>
  <TitlesOfParts>
    <vt:vector size="12" baseType="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roma città aperta</dc:title>
  <cp:revision>11</cp:revision>
  <dcterms:created xsi:type="dcterms:W3CDTF">2006-08-16T00:00:00Z</dcterms:created>
  <dcterms:modified xsi:type="dcterms:W3CDTF">2026-05-25T13:02:39Z</dcterms:modified>
  <dc:identifier>DAHHqQ5QS4w</dc:identifier>
</cp:coreProperties>
</file>